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8"/>
  </p:notesMasterIdLst>
  <p:sldIdLst>
    <p:sldId id="272" r:id="rId2"/>
    <p:sldId id="256" r:id="rId3"/>
    <p:sldId id="257" r:id="rId4"/>
    <p:sldId id="286" r:id="rId5"/>
    <p:sldId id="280" r:id="rId6"/>
    <p:sldId id="278" r:id="rId7"/>
    <p:sldId id="279" r:id="rId8"/>
    <p:sldId id="282" r:id="rId9"/>
    <p:sldId id="289" r:id="rId10"/>
    <p:sldId id="288" r:id="rId11"/>
    <p:sldId id="281" r:id="rId12"/>
    <p:sldId id="283" r:id="rId13"/>
    <p:sldId id="287" r:id="rId14"/>
    <p:sldId id="284" r:id="rId15"/>
    <p:sldId id="271" r:id="rId16"/>
    <p:sldId id="277" r:id="rId17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00A08"/>
    <a:srgbClr val="FF66CC"/>
    <a:srgbClr val="67FD87"/>
    <a:srgbClr val="FFFFFF"/>
    <a:srgbClr val="F6D7B8"/>
    <a:srgbClr val="DEE23A"/>
    <a:srgbClr val="CFC763"/>
    <a:srgbClr val="DCE1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777" autoAdjust="0"/>
    <p:restoredTop sz="94343" autoAdjust="0"/>
  </p:normalViewPr>
  <p:slideViewPr>
    <p:cSldViewPr>
      <p:cViewPr varScale="1">
        <p:scale>
          <a:sx n="78" d="100"/>
          <a:sy n="78" d="100"/>
        </p:scale>
        <p:origin x="1910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2" d="100"/>
          <a:sy n="62" d="100"/>
        </p:scale>
        <p:origin x="3226" y="7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TN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26B346-CFB8-4DA0-B201-D42C51870283}" type="datetimeFigureOut">
              <a:rPr lang="fr-TN" smtClean="0"/>
              <a:t>16/12/2025</a:t>
            </a:fld>
            <a:endParaRPr lang="fr-TN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TN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TN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TN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75BC2B-68FC-44E6-943A-274ABCA995B7}" type="slidenum">
              <a:rPr lang="fr-TN" smtClean="0"/>
              <a:t>‹N°›</a:t>
            </a:fld>
            <a:endParaRPr lang="fr-TN"/>
          </a:p>
        </p:txBody>
      </p:sp>
    </p:spTree>
    <p:extLst>
      <p:ext uri="{BB962C8B-B14F-4D97-AF65-F5344CB8AC3E}">
        <p14:creationId xmlns:p14="http://schemas.microsoft.com/office/powerpoint/2010/main" val="23515385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TN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75BC2B-68FC-44E6-943A-274ABCA995B7}" type="slidenum">
              <a:rPr lang="fr-TN" smtClean="0"/>
              <a:t>1</a:t>
            </a:fld>
            <a:endParaRPr lang="fr-TN"/>
          </a:p>
        </p:txBody>
      </p:sp>
    </p:spTree>
    <p:extLst>
      <p:ext uri="{BB962C8B-B14F-4D97-AF65-F5344CB8AC3E}">
        <p14:creationId xmlns:p14="http://schemas.microsoft.com/office/powerpoint/2010/main" val="16342715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TN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75BC2B-68FC-44E6-943A-274ABCA995B7}" type="slidenum">
              <a:rPr lang="fr-TN" smtClean="0"/>
              <a:t>2</a:t>
            </a:fld>
            <a:endParaRPr lang="fr-TN"/>
          </a:p>
        </p:txBody>
      </p:sp>
    </p:spTree>
    <p:extLst>
      <p:ext uri="{BB962C8B-B14F-4D97-AF65-F5344CB8AC3E}">
        <p14:creationId xmlns:p14="http://schemas.microsoft.com/office/powerpoint/2010/main" val="38825312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TN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75BC2B-68FC-44E6-943A-274ABCA995B7}" type="slidenum">
              <a:rPr lang="fr-TN" smtClean="0"/>
              <a:t>5</a:t>
            </a:fld>
            <a:endParaRPr lang="fr-TN"/>
          </a:p>
        </p:txBody>
      </p:sp>
    </p:spTree>
    <p:extLst>
      <p:ext uri="{BB962C8B-B14F-4D97-AF65-F5344CB8AC3E}">
        <p14:creationId xmlns:p14="http://schemas.microsoft.com/office/powerpoint/2010/main" val="41787904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TN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75BC2B-68FC-44E6-943A-274ABCA995B7}" type="slidenum">
              <a:rPr lang="fr-TN" smtClean="0"/>
              <a:t>6</a:t>
            </a:fld>
            <a:endParaRPr lang="fr-TN"/>
          </a:p>
        </p:txBody>
      </p:sp>
    </p:spTree>
    <p:extLst>
      <p:ext uri="{BB962C8B-B14F-4D97-AF65-F5344CB8AC3E}">
        <p14:creationId xmlns:p14="http://schemas.microsoft.com/office/powerpoint/2010/main" val="13101001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TN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75BC2B-68FC-44E6-943A-274ABCA995B7}" type="slidenum">
              <a:rPr lang="fr-TN" smtClean="0"/>
              <a:t>8</a:t>
            </a:fld>
            <a:endParaRPr lang="fr-TN"/>
          </a:p>
        </p:txBody>
      </p:sp>
    </p:spTree>
    <p:extLst>
      <p:ext uri="{BB962C8B-B14F-4D97-AF65-F5344CB8AC3E}">
        <p14:creationId xmlns:p14="http://schemas.microsoft.com/office/powerpoint/2010/main" val="33065639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TN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75BC2B-68FC-44E6-943A-274ABCA995B7}" type="slidenum">
              <a:rPr lang="fr-TN" smtClean="0"/>
              <a:t>11</a:t>
            </a:fld>
            <a:endParaRPr lang="fr-TN"/>
          </a:p>
        </p:txBody>
      </p:sp>
    </p:spTree>
    <p:extLst>
      <p:ext uri="{BB962C8B-B14F-4D97-AF65-F5344CB8AC3E}">
        <p14:creationId xmlns:p14="http://schemas.microsoft.com/office/powerpoint/2010/main" val="35022675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28" name="Espace réservé de la date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16/12/2025</a:t>
            </a:fld>
            <a:endParaRPr lang="fr-BE"/>
          </a:p>
        </p:txBody>
      </p:sp>
      <p:sp>
        <p:nvSpPr>
          <p:cNvPr id="17" name="Espace réservé du pied de page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29" name="Espace réservé du numéro de diapositive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  <p:sp>
        <p:nvSpPr>
          <p:cNvPr id="9" name="Sous-titr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fr-FR"/>
              <a:t>Cliquez pour modifier le style des sous-titres du masque</a:t>
            </a:r>
            <a:endParaRPr kumimoji="0" lang="en-US"/>
          </a:p>
        </p:txBody>
      </p:sp>
    </p:spTree>
  </p:cSld>
  <p:clrMapOvr>
    <a:masterClrMapping/>
  </p:clrMapOvr>
  <p:transition>
    <p:wedg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16/12/2025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  <p:transition>
    <p:wedg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16/12/2025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  <p:transition>
    <p:wedg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16/12/2025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  <p:transition>
    <p:wedg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16/12/2025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wedg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16/12/2025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  <p:transition>
    <p:wedg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/>
              <a:t>Cliquez pour modifier les styles du texte du masque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/>
              <a:t>Cliquez pour modifier les styles du texte du masque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16/12/2025</a:t>
            </a:fld>
            <a:endParaRPr lang="fr-B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  <p:transition>
    <p:wedg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16/12/2025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  <p:transition>
    <p:wedg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16/12/2025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  <p:transition>
    <p:wedg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16/12/2025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  <p:transition>
    <p:wedg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fr-FR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Cliquez sur l'icône pour ajouter une image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16/12/2025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  <p:transition>
    <p:wedg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Espace réservé du titre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13" name="Espace réservé du texte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FR"/>
              <a:t>Cliquez pour modifier les styles du texte du masque</a:t>
            </a:r>
          </a:p>
          <a:p>
            <a:pPr lvl="1" eaLnBrk="1" latinLnBrk="0" hangingPunct="1"/>
            <a:r>
              <a:rPr kumimoji="0" lang="fr-FR"/>
              <a:t>Deuxième niveau</a:t>
            </a:r>
          </a:p>
          <a:p>
            <a:pPr lvl="2" eaLnBrk="1" latinLnBrk="0" hangingPunct="1"/>
            <a:r>
              <a:rPr kumimoji="0" lang="fr-FR"/>
              <a:t>Troisième niveau</a:t>
            </a:r>
          </a:p>
          <a:p>
            <a:pPr lvl="3" eaLnBrk="1" latinLnBrk="0" hangingPunct="1"/>
            <a:r>
              <a:rPr kumimoji="0" lang="fr-FR"/>
              <a:t>Quatrième niveau</a:t>
            </a:r>
          </a:p>
          <a:p>
            <a:pPr lvl="4" eaLnBrk="1" latinLnBrk="0" hangingPunct="1"/>
            <a:r>
              <a:rPr kumimoji="0" lang="fr-FR"/>
              <a:t>Cinquième niveau</a:t>
            </a:r>
            <a:endParaRPr kumimoji="0" lang="en-US"/>
          </a:p>
        </p:txBody>
      </p:sp>
      <p:sp>
        <p:nvSpPr>
          <p:cNvPr id="14" name="Espace réservé de la date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AA309A6D-C09C-4548-B29A-6CF363A7E532}" type="datetimeFigureOut">
              <a:rPr lang="fr-FR" smtClean="0"/>
              <a:pPr/>
              <a:t>16/12/2025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23" name="Espace réservé du numéro de diapositive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>
    <p:wedge/>
  </p:transition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10" Type="http://schemas.openxmlformats.org/officeDocument/2006/relationships/image" Target="../media/image9.pn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1.mp4" TargetMode="External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2.pn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424438" y="287894"/>
            <a:ext cx="5080318" cy="943631"/>
          </a:xfrm>
        </p:spPr>
        <p:txBody>
          <a:bodyPr>
            <a:noAutofit/>
          </a:bodyPr>
          <a:lstStyle/>
          <a:p>
            <a:r>
              <a:rPr lang="fr-FR" sz="3200" u="sng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 dolomies blanches </a:t>
            </a:r>
            <a:br>
              <a:rPr lang="fr-FR" sz="3200" u="sng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fr-FR" sz="3200" u="sng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Moularès</a:t>
            </a:r>
            <a:br>
              <a:rPr lang="fr-FR" sz="3200" u="sng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fr-FR" sz="1400" u="sng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6B2BA1E1-B95E-776A-AE1B-EE4CC29CCA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66" t="35493" r="50180" b="45364"/>
          <a:stretch>
            <a:fillRect/>
          </a:stretch>
        </p:blipFill>
        <p:spPr bwMode="auto">
          <a:xfrm>
            <a:off x="63646" y="59952"/>
            <a:ext cx="2013394" cy="9436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2B482729-1452-EA61-AB90-E1D00EDA8A8C}"/>
              </a:ext>
            </a:extLst>
          </p:cNvPr>
          <p:cNvGrpSpPr/>
          <p:nvPr/>
        </p:nvGrpSpPr>
        <p:grpSpPr>
          <a:xfrm>
            <a:off x="89390" y="1880077"/>
            <a:ext cx="8979786" cy="4538005"/>
            <a:chOff x="56710" y="1880077"/>
            <a:chExt cx="8979786" cy="4538005"/>
          </a:xfrm>
        </p:grpSpPr>
        <p:grpSp>
          <p:nvGrpSpPr>
            <p:cNvPr id="35" name="Groupe 34">
              <a:extLst>
                <a:ext uri="{FF2B5EF4-FFF2-40B4-BE49-F238E27FC236}">
                  <a16:creationId xmlns:a16="http://schemas.microsoft.com/office/drawing/2014/main" id="{3283ECEA-122E-4B31-BD6A-A062FD6532C1}"/>
                </a:ext>
              </a:extLst>
            </p:cNvPr>
            <p:cNvGrpSpPr/>
            <p:nvPr/>
          </p:nvGrpSpPr>
          <p:grpSpPr>
            <a:xfrm>
              <a:off x="56710" y="1880077"/>
              <a:ext cx="5040560" cy="4538005"/>
              <a:chOff x="755576" y="994882"/>
              <a:chExt cx="6600861" cy="5788142"/>
            </a:xfrm>
          </p:grpSpPr>
          <p:pic>
            <p:nvPicPr>
              <p:cNvPr id="8" name="Image 7">
                <a:extLst>
                  <a:ext uri="{FF2B5EF4-FFF2-40B4-BE49-F238E27FC236}">
                    <a16:creationId xmlns:a16="http://schemas.microsoft.com/office/drawing/2014/main" id="{DA5A9863-9379-B5C5-C71C-20BA490A90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61741" y="1010122"/>
                <a:ext cx="2135481" cy="2847308"/>
              </a:xfrm>
              <a:prstGeom prst="rect">
                <a:avLst/>
              </a:prstGeom>
            </p:spPr>
          </p:pic>
          <p:pic>
            <p:nvPicPr>
              <p:cNvPr id="10" name="Image 9">
                <a:extLst>
                  <a:ext uri="{FF2B5EF4-FFF2-40B4-BE49-F238E27FC236}">
                    <a16:creationId xmlns:a16="http://schemas.microsoft.com/office/drawing/2014/main" id="{3AF0DC8C-EC16-BEAC-3449-8E81EDAA74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20955" y="994882"/>
                <a:ext cx="2135481" cy="2847308"/>
              </a:xfrm>
              <a:prstGeom prst="rect">
                <a:avLst/>
              </a:prstGeom>
            </p:spPr>
          </p:pic>
          <p:pic>
            <p:nvPicPr>
              <p:cNvPr id="22" name="Image 21">
                <a:extLst>
                  <a:ext uri="{FF2B5EF4-FFF2-40B4-BE49-F238E27FC236}">
                    <a16:creationId xmlns:a16="http://schemas.microsoft.com/office/drawing/2014/main" id="{BDB840B0-0E0B-508F-A542-819B2EE1E1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02864" y="994882"/>
                <a:ext cx="2135480" cy="2847307"/>
              </a:xfrm>
              <a:prstGeom prst="rect">
                <a:avLst/>
              </a:prstGeom>
            </p:spPr>
          </p:pic>
          <p:pic>
            <p:nvPicPr>
              <p:cNvPr id="24" name="Image 23">
                <a:extLst>
                  <a:ext uri="{FF2B5EF4-FFF2-40B4-BE49-F238E27FC236}">
                    <a16:creationId xmlns:a16="http://schemas.microsoft.com/office/drawing/2014/main" id="{5C62F518-C0AF-46B1-93EF-ECEDFE83AC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02865" y="3935715"/>
                <a:ext cx="2135482" cy="2847309"/>
              </a:xfrm>
              <a:prstGeom prst="rect">
                <a:avLst/>
              </a:prstGeom>
            </p:spPr>
          </p:pic>
          <p:pic>
            <p:nvPicPr>
              <p:cNvPr id="26" name="Image 25">
                <a:extLst>
                  <a:ext uri="{FF2B5EF4-FFF2-40B4-BE49-F238E27FC236}">
                    <a16:creationId xmlns:a16="http://schemas.microsoft.com/office/drawing/2014/main" id="{42DD0386-37F9-555C-A8A8-8572652CDF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20955" y="3935714"/>
                <a:ext cx="2135482" cy="2847309"/>
              </a:xfrm>
              <a:prstGeom prst="rect">
                <a:avLst/>
              </a:prstGeom>
            </p:spPr>
          </p:pic>
          <p:pic>
            <p:nvPicPr>
              <p:cNvPr id="32" name="Image 31">
                <a:extLst>
                  <a:ext uri="{FF2B5EF4-FFF2-40B4-BE49-F238E27FC236}">
                    <a16:creationId xmlns:a16="http://schemas.microsoft.com/office/drawing/2014/main" id="{0E294359-9086-D702-1783-409139C1A8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5576" y="3935716"/>
                <a:ext cx="2135481" cy="2847308"/>
              </a:xfrm>
              <a:prstGeom prst="rect">
                <a:avLst/>
              </a:prstGeom>
            </p:spPr>
          </p:pic>
        </p:grpSp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D28691FD-F577-F267-0766-D8C6483BEAD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160352" y="1880077"/>
              <a:ext cx="3876144" cy="4538003"/>
            </a:xfrm>
            <a:prstGeom prst="rect">
              <a:avLst/>
            </a:prstGeom>
          </p:spPr>
        </p:pic>
      </p:grpSp>
    </p:spTree>
  </p:cSld>
  <p:clrMapOvr>
    <a:masterClrMapping/>
  </p:clrMapOvr>
  <p:transition>
    <p:wedg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a16="http://schemas.microsoft.com/office/drawing/2014/main" id="{BC64A78F-26F6-3863-DB56-E7859F9AD8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2338" y="0"/>
            <a:ext cx="48393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842697"/>
      </p:ext>
    </p:extLst>
  </p:cSld>
  <p:clrMapOvr>
    <a:masterClrMapping/>
  </p:clrMapOvr>
  <p:transition>
    <p:wedg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rol 3">
            <a:extLst>
              <a:ext uri="{FF2B5EF4-FFF2-40B4-BE49-F238E27FC236}">
                <a16:creationId xmlns:a16="http://schemas.microsoft.com/office/drawing/2014/main" id="{E0E3495C-046C-AF79-6288-66F8B5B94F4A}"/>
              </a:ext>
            </a:extLst>
          </p:cNvPr>
          <p:cNvSpPr>
            <a:spLocks noChangeArrowheads="1" noChangeShapeType="1"/>
          </p:cNvSpPr>
          <p:nvPr/>
        </p:nvSpPr>
        <p:spPr bwMode="auto">
          <a:xfrm>
            <a:off x="13772478" y="3009172"/>
            <a:ext cx="4041775" cy="2517775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fr-TN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E028E14-D25B-34B9-A462-8F7A7E87F9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391" y="875283"/>
            <a:ext cx="8244408" cy="5775560"/>
          </a:xfrm>
          <a:prstGeom prst="rect">
            <a:avLst/>
          </a:prstGeom>
        </p:spPr>
      </p:pic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C9CE408D-9AFF-A8DF-E7EC-6A3231BE70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2422926"/>
              </p:ext>
            </p:extLst>
          </p:nvPr>
        </p:nvGraphicFramePr>
        <p:xfrm>
          <a:off x="364168" y="4725144"/>
          <a:ext cx="3240361" cy="1895101"/>
        </p:xfrm>
        <a:graphic>
          <a:graphicData uri="http://schemas.openxmlformats.org/drawingml/2006/table">
            <a:tbl>
              <a:tblPr/>
              <a:tblGrid>
                <a:gridCol w="1356431">
                  <a:extLst>
                    <a:ext uri="{9D8B030D-6E8A-4147-A177-3AD203B41FA5}">
                      <a16:colId xmlns:a16="http://schemas.microsoft.com/office/drawing/2014/main" val="4161593605"/>
                    </a:ext>
                  </a:extLst>
                </a:gridCol>
                <a:gridCol w="1130358">
                  <a:extLst>
                    <a:ext uri="{9D8B030D-6E8A-4147-A177-3AD203B41FA5}">
                      <a16:colId xmlns:a16="http://schemas.microsoft.com/office/drawing/2014/main" val="2111921424"/>
                    </a:ext>
                  </a:extLst>
                </a:gridCol>
                <a:gridCol w="753572">
                  <a:extLst>
                    <a:ext uri="{9D8B030D-6E8A-4147-A177-3AD203B41FA5}">
                      <a16:colId xmlns:a16="http://schemas.microsoft.com/office/drawing/2014/main" val="3874111499"/>
                    </a:ext>
                  </a:extLst>
                </a:gridCol>
              </a:tblGrid>
              <a:tr h="571006"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000" b="1" kern="140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fr-FR" sz="10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marR="0" indent="0" algn="ctr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000" b="1" kern="140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Site</a:t>
                      </a:r>
                      <a:endParaRPr lang="fr-FR" sz="10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000" b="1" kern="140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fr-FR" sz="10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marR="0" indent="0" algn="ctr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000" b="1" kern="140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Destination</a:t>
                      </a:r>
                      <a:endParaRPr lang="fr-FR" sz="10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000" b="1" kern="140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fr-FR" sz="10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marR="0" indent="0" algn="ctr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000" b="1" kern="140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Distance en Km</a:t>
                      </a:r>
                      <a:endParaRPr lang="fr-FR" sz="10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marR="0" indent="0" algn="ctr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000" b="1" kern="140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fr-FR" sz="10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1985129"/>
                  </a:ext>
                </a:extLst>
              </a:tr>
              <a:tr h="168205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000" b="1" kern="140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Carrière Moularès</a:t>
                      </a:r>
                      <a:endParaRPr lang="fr-FR" sz="10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0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Tunis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CAA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0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CAA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0062583"/>
                  </a:ext>
                </a:extLst>
              </a:tr>
              <a:tr h="168205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000" b="1" kern="140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Carrière Moularès</a:t>
                      </a:r>
                      <a:endParaRPr lang="fr-FR" sz="10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0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Zaghouan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0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206943"/>
                  </a:ext>
                </a:extLst>
              </a:tr>
              <a:tr h="168205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000" b="1" kern="140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Carrière Moularès</a:t>
                      </a:r>
                      <a:endParaRPr lang="fr-FR" sz="10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0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Nabeul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CAA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0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CAA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7089080"/>
                  </a:ext>
                </a:extLst>
              </a:tr>
              <a:tr h="168205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000" b="1" kern="140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Carrière Moularès</a:t>
                      </a:r>
                      <a:endParaRPr lang="fr-FR" sz="10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0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Sousse/Monastir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0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8749120"/>
                  </a:ext>
                </a:extLst>
              </a:tr>
              <a:tr h="172748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000" b="1" kern="140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Carrière Moularès</a:t>
                      </a:r>
                      <a:endParaRPr lang="fr-FR" sz="10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0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Sfax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CAA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0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CAA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0299963"/>
                  </a:ext>
                </a:extLst>
              </a:tr>
              <a:tr h="183196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000" b="1" kern="140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Carrière Moularès</a:t>
                      </a:r>
                      <a:endParaRPr lang="fr-FR" sz="10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0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Zarzis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0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4247739"/>
                  </a:ext>
                </a:extLst>
              </a:tr>
              <a:tr h="204159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000" b="1" kern="140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Carrière Moularès</a:t>
                      </a:r>
                      <a:endParaRPr lang="fr-FR" sz="10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0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Tebessa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CAA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0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CAA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6316386"/>
                  </a:ext>
                </a:extLst>
              </a:tr>
            </a:tbl>
          </a:graphicData>
        </a:graphic>
      </p:graphicFrame>
      <p:sp>
        <p:nvSpPr>
          <p:cNvPr id="3" name="Titre 1">
            <a:extLst>
              <a:ext uri="{FF2B5EF4-FFF2-40B4-BE49-F238E27FC236}">
                <a16:creationId xmlns:a16="http://schemas.microsoft.com/office/drawing/2014/main" id="{412356F9-086C-7F5C-419F-C7B113FE7D47}"/>
              </a:ext>
            </a:extLst>
          </p:cNvPr>
          <p:cNvSpPr txBox="1">
            <a:spLocks/>
          </p:cNvSpPr>
          <p:nvPr/>
        </p:nvSpPr>
        <p:spPr>
          <a:xfrm>
            <a:off x="-396552" y="29196"/>
            <a:ext cx="7604644" cy="850106"/>
          </a:xfrm>
          <a:prstGeom prst="rect">
            <a:avLst/>
          </a:prstGeom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fr-FR" sz="4000" u="sng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Proximité </a:t>
            </a:r>
            <a:endParaRPr lang="fr-FR" sz="40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7784F16D-BDB4-0FE3-9BA2-19CE2282EC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66" t="35493" r="50180" b="45364"/>
          <a:stretch>
            <a:fillRect/>
          </a:stretch>
        </p:blipFill>
        <p:spPr bwMode="auto">
          <a:xfrm>
            <a:off x="6516216" y="29196"/>
            <a:ext cx="2448272" cy="14307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6457859"/>
      </p:ext>
    </p:extLst>
  </p:cSld>
  <p:clrMapOvr>
    <a:masterClrMapping/>
  </p:clrMapOvr>
  <p:transition>
    <p:wedg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9596F6C5-FDA4-D42D-0055-8E118882098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4" y="0"/>
            <a:ext cx="9129356" cy="6889637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F54BE754-43F1-9475-7D00-F2B86431D397}"/>
              </a:ext>
            </a:extLst>
          </p:cNvPr>
          <p:cNvSpPr txBox="1"/>
          <p:nvPr/>
        </p:nvSpPr>
        <p:spPr>
          <a:xfrm>
            <a:off x="611560" y="1124744"/>
            <a:ext cx="7920880" cy="56169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fr-FR" b="1" kern="1200" dirty="0">
                <a:ln>
                  <a:noFill/>
                </a:ln>
                <a:solidFill>
                  <a:srgbClr val="100A08"/>
                </a:solidFill>
                <a:effectLst/>
                <a:latin typeface="Times New Roman" panose="02020603050405020304" pitchFamily="18" charset="0"/>
              </a:rPr>
              <a:t>Notre carrière de dolomie peut être orientée vers l’une des utilisations suivantes </a:t>
            </a:r>
            <a:r>
              <a:rPr lang="fr-FR" kern="1200" dirty="0">
                <a:ln>
                  <a:noFill/>
                </a:ln>
                <a:solidFill>
                  <a:srgbClr val="100A08"/>
                </a:solidFill>
                <a:effectLst/>
                <a:latin typeface="Times New Roman" panose="02020603050405020304" pitchFamily="18" charset="0"/>
              </a:rPr>
              <a:t>:</a:t>
            </a:r>
          </a:p>
          <a:p>
            <a:pPr marL="0" marR="0" indent="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fr-FR" kern="1200" dirty="0">
                <a:ln>
                  <a:noFill/>
                </a:ln>
                <a:solidFill>
                  <a:srgbClr val="100A08"/>
                </a:solidFill>
                <a:effectLst/>
                <a:latin typeface="Times New Roman" panose="02020603050405020304" pitchFamily="18" charset="0"/>
              </a:rPr>
              <a:t> </a:t>
            </a:r>
            <a:endParaRPr lang="fr-FR" kern="1400" dirty="0">
              <a:ln>
                <a:noFill/>
              </a:ln>
              <a:solidFill>
                <a:srgbClr val="100A08"/>
              </a:solidFill>
              <a:effectLst/>
              <a:latin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fr-FR" sz="2800" kern="1400" dirty="0">
                <a:ln>
                  <a:noFill/>
                </a:ln>
                <a:solidFill>
                  <a:srgbClr val="C00000"/>
                </a:solidFill>
                <a:effectLst/>
                <a:latin typeface="Symbol" panose="05050102010706020507" pitchFamily="18" charset="2"/>
              </a:rPr>
              <a:t>* </a:t>
            </a:r>
            <a:r>
              <a:rPr lang="fr-FR" sz="2800" b="1" kern="120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</a:rPr>
              <a:t>Verrerie</a:t>
            </a:r>
            <a:r>
              <a:rPr lang="fr-FR" sz="2800" b="1" kern="1400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</a:p>
          <a:p>
            <a:pPr algn="just">
              <a:lnSpc>
                <a:spcPct val="150000"/>
              </a:lnSpc>
            </a:pPr>
            <a:r>
              <a:rPr lang="fr-FR" sz="2800" b="1" kern="1400" dirty="0">
                <a:ln>
                  <a:noFill/>
                </a:ln>
                <a:solidFill>
                  <a:srgbClr val="C00000"/>
                </a:solidFill>
                <a:effectLst/>
                <a:latin typeface="Calibri" panose="020F0502020204030204" pitchFamily="34" charset="0"/>
              </a:rPr>
              <a:t>* </a:t>
            </a:r>
            <a:r>
              <a:rPr lang="fr-FR" sz="2800" b="1" kern="120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</a:rPr>
              <a:t>Agriculture (engrais)</a:t>
            </a:r>
            <a:endParaRPr lang="fr-FR" sz="2800" kern="1400" dirty="0">
              <a:ln>
                <a:noFill/>
              </a:ln>
              <a:solidFill>
                <a:srgbClr val="C00000"/>
              </a:solidFill>
              <a:effectLst/>
              <a:latin typeface="Calibri" panose="020F0502020204030204" pitchFamily="34" charset="0"/>
            </a:endParaRPr>
          </a:p>
          <a:p>
            <a:pPr marL="228600" marR="0" indent="-22860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fr-FR" sz="2800" kern="1400" dirty="0">
                <a:ln>
                  <a:noFill/>
                </a:ln>
                <a:solidFill>
                  <a:srgbClr val="C00000"/>
                </a:solidFill>
                <a:effectLst/>
                <a:latin typeface="Symbol" panose="05050102010706020507" pitchFamily="18" charset="2"/>
              </a:rPr>
              <a:t>*</a:t>
            </a:r>
            <a:r>
              <a:rPr lang="fr-FR" sz="2800" kern="1400" dirty="0">
                <a:ln>
                  <a:noFill/>
                </a:ln>
                <a:solidFill>
                  <a:srgbClr val="C00000"/>
                </a:solidFill>
                <a:effectLst/>
                <a:latin typeface="Calibri" panose="020F0502020204030204" pitchFamily="34" charset="0"/>
              </a:rPr>
              <a:t> </a:t>
            </a:r>
            <a:r>
              <a:rPr lang="fr-FR" sz="2800" b="1" kern="120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</a:rPr>
              <a:t>Peinture</a:t>
            </a:r>
            <a:endParaRPr lang="fr-FR" sz="2800" kern="1400" dirty="0">
              <a:ln>
                <a:noFill/>
              </a:ln>
              <a:solidFill>
                <a:srgbClr val="C00000"/>
              </a:solidFill>
              <a:effectLst/>
              <a:latin typeface="Calibri" panose="020F0502020204030204" pitchFamily="34" charset="0"/>
            </a:endParaRPr>
          </a:p>
          <a:p>
            <a:pPr marL="228600" marR="0" indent="-22860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fr-FR" sz="2800" kern="1400" dirty="0">
                <a:ln>
                  <a:noFill/>
                </a:ln>
                <a:solidFill>
                  <a:srgbClr val="C00000"/>
                </a:solidFill>
                <a:effectLst/>
                <a:latin typeface="Symbol" panose="05050102010706020507" pitchFamily="18" charset="2"/>
              </a:rPr>
              <a:t>*</a:t>
            </a:r>
            <a:r>
              <a:rPr lang="fr-FR" sz="2800" kern="1400" dirty="0">
                <a:ln>
                  <a:noFill/>
                </a:ln>
                <a:solidFill>
                  <a:srgbClr val="C00000"/>
                </a:solidFill>
                <a:effectLst/>
                <a:latin typeface="Calibri" panose="020F0502020204030204" pitchFamily="34" charset="0"/>
              </a:rPr>
              <a:t> </a:t>
            </a:r>
            <a:r>
              <a:rPr lang="fr-FR" sz="2800" b="1" kern="120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</a:rPr>
              <a:t>Papiers</a:t>
            </a:r>
            <a:endParaRPr lang="fr-FR" sz="2800" kern="1400" dirty="0">
              <a:ln>
                <a:noFill/>
              </a:ln>
              <a:solidFill>
                <a:srgbClr val="C00000"/>
              </a:solidFill>
              <a:effectLst/>
              <a:latin typeface="Calibri" panose="020F0502020204030204" pitchFamily="34" charset="0"/>
            </a:endParaRPr>
          </a:p>
          <a:p>
            <a:pPr marL="228600" marR="0" indent="-22860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fr-FR" sz="2800" kern="1400" dirty="0">
                <a:ln>
                  <a:noFill/>
                </a:ln>
                <a:solidFill>
                  <a:srgbClr val="C00000"/>
                </a:solidFill>
                <a:effectLst/>
                <a:latin typeface="Symbol" panose="05050102010706020507" pitchFamily="18" charset="2"/>
              </a:rPr>
              <a:t>*</a:t>
            </a:r>
            <a:r>
              <a:rPr lang="fr-FR" sz="2800" kern="1400" dirty="0">
                <a:ln>
                  <a:noFill/>
                </a:ln>
                <a:solidFill>
                  <a:srgbClr val="C00000"/>
                </a:solidFill>
                <a:effectLst/>
                <a:latin typeface="Calibri" panose="020F0502020204030204" pitchFamily="34" charset="0"/>
              </a:rPr>
              <a:t>  </a:t>
            </a:r>
            <a:r>
              <a:rPr lang="fr-FR" sz="2800" b="1" kern="120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</a:rPr>
              <a:t>Sidérurgie</a:t>
            </a:r>
            <a:endParaRPr lang="fr-FR" sz="2800" kern="1400" dirty="0">
              <a:ln>
                <a:noFill/>
              </a:ln>
              <a:solidFill>
                <a:srgbClr val="C00000"/>
              </a:solidFill>
              <a:effectLst/>
              <a:latin typeface="Calibri" panose="020F0502020204030204" pitchFamily="34" charset="0"/>
            </a:endParaRPr>
          </a:p>
          <a:p>
            <a:pPr marL="228600" marR="0" indent="-22860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fr-FR" sz="2800" kern="1400" dirty="0">
                <a:ln>
                  <a:noFill/>
                </a:ln>
                <a:solidFill>
                  <a:srgbClr val="C00000"/>
                </a:solidFill>
                <a:effectLst/>
                <a:latin typeface="Symbol" panose="05050102010706020507" pitchFamily="18" charset="2"/>
              </a:rPr>
              <a:t>*</a:t>
            </a:r>
            <a:r>
              <a:rPr lang="fr-FR" sz="2800" kern="1400" dirty="0">
                <a:ln>
                  <a:noFill/>
                </a:ln>
                <a:solidFill>
                  <a:srgbClr val="C00000"/>
                </a:solidFill>
                <a:effectLst/>
                <a:latin typeface="Calibri" panose="020F0502020204030204" pitchFamily="34" charset="0"/>
              </a:rPr>
              <a:t> </a:t>
            </a:r>
            <a:r>
              <a:rPr lang="fr-FR" sz="2800" b="1" kern="120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</a:rPr>
              <a:t>Poterie </a:t>
            </a:r>
            <a:endParaRPr lang="fr-FR" sz="2800" kern="1400" dirty="0">
              <a:ln>
                <a:noFill/>
              </a:ln>
              <a:solidFill>
                <a:srgbClr val="C00000"/>
              </a:solidFill>
              <a:effectLst/>
              <a:latin typeface="Calibri" panose="020F0502020204030204" pitchFamily="34" charset="0"/>
            </a:endParaRPr>
          </a:p>
          <a:p>
            <a:pPr marL="228600" marR="0" indent="-22860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fr-FR" sz="2800" kern="1400" dirty="0">
                <a:ln>
                  <a:noFill/>
                </a:ln>
                <a:solidFill>
                  <a:srgbClr val="C00000"/>
                </a:solidFill>
                <a:effectLst/>
                <a:latin typeface="Symbol" panose="05050102010706020507" pitchFamily="18" charset="2"/>
              </a:rPr>
              <a:t>*</a:t>
            </a:r>
            <a:r>
              <a:rPr lang="fr-FR" sz="2800" kern="1400" dirty="0">
                <a:ln>
                  <a:noFill/>
                </a:ln>
                <a:solidFill>
                  <a:srgbClr val="C00000"/>
                </a:solidFill>
                <a:effectLst/>
                <a:latin typeface="Calibri" panose="020F0502020204030204" pitchFamily="34" charset="0"/>
              </a:rPr>
              <a:t> </a:t>
            </a:r>
            <a:r>
              <a:rPr lang="fr-FR" sz="2800" b="1" kern="120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</a:rPr>
              <a:t>Filtration</a:t>
            </a:r>
            <a:endParaRPr lang="fr-FR" sz="2800" kern="1400" dirty="0">
              <a:ln>
                <a:noFill/>
              </a:ln>
              <a:solidFill>
                <a:srgbClr val="C00000"/>
              </a:solidFill>
              <a:effectLst/>
              <a:latin typeface="Calibri" panose="020F0502020204030204" pitchFamily="34" charset="0"/>
            </a:endParaRPr>
          </a:p>
          <a:p>
            <a:pPr marL="228600" marR="0" indent="-22860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fr-FR" sz="2800" kern="1400" dirty="0">
                <a:ln>
                  <a:noFill/>
                </a:ln>
                <a:solidFill>
                  <a:srgbClr val="C00000"/>
                </a:solidFill>
                <a:effectLst/>
                <a:latin typeface="Symbol" panose="05050102010706020507" pitchFamily="18" charset="2"/>
              </a:rPr>
              <a:t>*</a:t>
            </a:r>
            <a:r>
              <a:rPr lang="fr-FR" sz="2800" kern="1400" dirty="0">
                <a:ln>
                  <a:noFill/>
                </a:ln>
                <a:solidFill>
                  <a:srgbClr val="C00000"/>
                </a:solidFill>
                <a:effectLst/>
                <a:latin typeface="Calibri" panose="020F0502020204030204" pitchFamily="34" charset="0"/>
              </a:rPr>
              <a:t> </a:t>
            </a:r>
            <a:r>
              <a:rPr lang="fr-FR" sz="2800" b="1" kern="120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</a:rPr>
              <a:t>Abrasifs </a:t>
            </a:r>
            <a:endParaRPr lang="fr-FR" sz="2800" kern="1400" dirty="0">
              <a:ln>
                <a:noFill/>
              </a:ln>
              <a:solidFill>
                <a:srgbClr val="C00000"/>
              </a:solidFill>
              <a:effectLst/>
              <a:latin typeface="Calibri" panose="020F0502020204030204" pitchFamily="34" charset="0"/>
            </a:endParaRPr>
          </a:p>
          <a:p>
            <a:pPr marL="228600" marR="0" indent="-22860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fr-FR" sz="2800" kern="1400" dirty="0">
                <a:ln>
                  <a:noFill/>
                </a:ln>
                <a:solidFill>
                  <a:srgbClr val="C00000"/>
                </a:solidFill>
                <a:effectLst/>
                <a:latin typeface="Symbol" panose="05050102010706020507" pitchFamily="18" charset="2"/>
              </a:rPr>
              <a:t>*</a:t>
            </a:r>
            <a:r>
              <a:rPr lang="fr-FR" sz="2800" kern="1400" dirty="0">
                <a:ln>
                  <a:noFill/>
                </a:ln>
                <a:solidFill>
                  <a:srgbClr val="C00000"/>
                </a:solidFill>
                <a:effectLst/>
                <a:latin typeface="Calibri" panose="020F0502020204030204" pitchFamily="34" charset="0"/>
              </a:rPr>
              <a:t> </a:t>
            </a:r>
            <a:r>
              <a:rPr lang="fr-FR" sz="2800" b="1" kern="120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</a:rPr>
              <a:t>Ornementation</a:t>
            </a:r>
            <a:r>
              <a:rPr lang="fr-FR" sz="2800" b="1" kern="1400" dirty="0">
                <a:ln>
                  <a:noFill/>
                </a:ln>
                <a:solidFill>
                  <a:srgbClr val="C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fr-FR" sz="2800" kern="1400" dirty="0">
                <a:ln>
                  <a:noFill/>
                </a:ln>
                <a:solidFill>
                  <a:srgbClr val="C00000"/>
                </a:solidFill>
                <a:effectLst/>
                <a:latin typeface="Calibri" panose="020F0502020204030204" pitchFamily="34" charset="0"/>
              </a:rPr>
              <a:t>  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CDBFB3F-4F87-39CF-6AA3-6D1EFF08D71B}"/>
              </a:ext>
            </a:extLst>
          </p:cNvPr>
          <p:cNvSpPr txBox="1"/>
          <p:nvPr/>
        </p:nvSpPr>
        <p:spPr>
          <a:xfrm>
            <a:off x="179512" y="216365"/>
            <a:ext cx="8064896" cy="576064"/>
          </a:xfrm>
          <a:prstGeom prst="rect">
            <a:avLst/>
          </a:prstGeom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>
              <a:spcBef>
                <a:spcPct val="0"/>
              </a:spcBef>
              <a:buNone/>
              <a:defRPr kumimoji="0" sz="4000" b="1" u="sng" cap="none" baseline="0">
                <a:ln w="6350"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fr-FR" sz="2800" dirty="0"/>
              <a:t>Orientation Industrielle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6B2BA1E1-B95E-776A-AE1B-EE4CC29CCA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66" t="35493" r="50180" b="45364"/>
          <a:stretch>
            <a:fillRect/>
          </a:stretch>
        </p:blipFill>
        <p:spPr bwMode="auto">
          <a:xfrm>
            <a:off x="6444208" y="5085184"/>
            <a:ext cx="2537482" cy="14828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0629806"/>
      </p:ext>
    </p:extLst>
  </p:cSld>
  <p:clrMapOvr>
    <a:masterClrMapping/>
  </p:clrMapOvr>
  <p:transition>
    <p:wedg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8C5FE80E-1A01-0CC8-4BC5-C576616DFB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280078"/>
            <a:ext cx="5794747" cy="850106"/>
          </a:xfrm>
        </p:spPr>
        <p:txBody>
          <a:bodyPr>
            <a:noAutofit/>
          </a:bodyPr>
          <a:lstStyle/>
          <a:p>
            <a:r>
              <a:rPr lang="fr-FR" sz="2800" u="sng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Autorisation de la carrière</a:t>
            </a:r>
            <a:endParaRPr lang="fr-FR" sz="16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B33B5CF-9140-045F-B61A-4E52B71F79F0}"/>
              </a:ext>
            </a:extLst>
          </p:cNvPr>
          <p:cNvSpPr txBox="1"/>
          <p:nvPr/>
        </p:nvSpPr>
        <p:spPr>
          <a:xfrm>
            <a:off x="395536" y="1628800"/>
            <a:ext cx="2160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Etat actuel</a:t>
            </a:r>
            <a:endParaRPr lang="fr-TN" sz="2400" b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9E31420-E12D-E1F0-9D06-69A342E5D704}"/>
              </a:ext>
            </a:extLst>
          </p:cNvPr>
          <p:cNvSpPr txBox="1"/>
          <p:nvPr/>
        </p:nvSpPr>
        <p:spPr>
          <a:xfrm>
            <a:off x="861226" y="2148535"/>
            <a:ext cx="66206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FR" b="1" dirty="0">
                <a:solidFill>
                  <a:srgbClr val="100A08"/>
                </a:solidFill>
              </a:rPr>
              <a:t>Autorisation Finale depuis le 07 Mars 2025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B251780-7214-6A36-E75E-D4AB0FE2521D}"/>
              </a:ext>
            </a:extLst>
          </p:cNvPr>
          <p:cNvSpPr txBox="1"/>
          <p:nvPr/>
        </p:nvSpPr>
        <p:spPr>
          <a:xfrm>
            <a:off x="401575" y="2852936"/>
            <a:ext cx="41704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Avancement et prévision </a:t>
            </a:r>
            <a:endParaRPr lang="fr-TN" sz="2400" b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99122C17-8EBD-F1EE-8A62-06398C1C308A}"/>
              </a:ext>
            </a:extLst>
          </p:cNvPr>
          <p:cNvSpPr txBox="1"/>
          <p:nvPr/>
        </p:nvSpPr>
        <p:spPr>
          <a:xfrm>
            <a:off x="861226" y="3461727"/>
            <a:ext cx="7344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FR" b="1" dirty="0">
                <a:solidFill>
                  <a:srgbClr val="100A08"/>
                </a:solidFill>
              </a:rPr>
              <a:t>Démarrage d’extraction et de vente depuis le 10 Mars 2025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474BAB40-B4AA-FA79-07AE-50EC8EB665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66" t="35493" r="50180" b="45364"/>
          <a:stretch>
            <a:fillRect/>
          </a:stretch>
        </p:blipFill>
        <p:spPr bwMode="auto">
          <a:xfrm>
            <a:off x="6588224" y="-71114"/>
            <a:ext cx="2448272" cy="14307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2047201"/>
      </p:ext>
    </p:extLst>
  </p:cSld>
  <p:clrMapOvr>
    <a:masterClrMapping/>
  </p:clrMapOvr>
  <p:transition>
    <p:wedg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icture1">
            <a:extLst>
              <a:ext uri="{FF2B5EF4-FFF2-40B4-BE49-F238E27FC236}">
                <a16:creationId xmlns:a16="http://schemas.microsoft.com/office/drawing/2014/main" id="{40744989-99F1-3135-CC60-B88B3A7DBC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293096"/>
            <a:ext cx="8013576" cy="2475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F5D8B6AA-E36B-C41F-E55B-2AEB3FE04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>
            <a:normAutofit/>
          </a:bodyPr>
          <a:lstStyle/>
          <a:p>
            <a:r>
              <a:rPr lang="fr-FR" sz="2800" u="sng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Importance de la dolomie dans le domaine de verrerie</a:t>
            </a:r>
            <a:endParaRPr lang="fr-TN" sz="2800" u="sng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428F03BF-FBEB-C2E3-D3C9-AED9963B83AF}"/>
              </a:ext>
            </a:extLst>
          </p:cNvPr>
          <p:cNvSpPr txBox="1"/>
          <p:nvPr/>
        </p:nvSpPr>
        <p:spPr>
          <a:xfrm>
            <a:off x="657908" y="1096858"/>
            <a:ext cx="7920880" cy="30376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fr-FR" sz="1800" dirty="0">
                <a:solidFill>
                  <a:srgbClr val="100A0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La dolomie joue un rôle crucial dans l'industrie de la verrerie en raison de ses propriétés chimiques et physiques uniques. Voici quelques points qui soulignent son importance :</a:t>
            </a: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fr-FR" sz="2000" b="1" dirty="0">
                <a:solidFill>
                  <a:srgbClr val="100A0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Composition Chimique stable (Ca Mg(Co3)2) </a:t>
            </a: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fr-FR" sz="2000" b="1" dirty="0">
                <a:solidFill>
                  <a:srgbClr val="100A0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Fusion élevée </a:t>
            </a: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fr-FR" sz="2000" b="1" dirty="0">
                <a:solidFill>
                  <a:srgbClr val="100A0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Régulation de la Viscosité </a:t>
            </a: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fr-FR" sz="2000" b="1" dirty="0">
                <a:solidFill>
                  <a:srgbClr val="100A0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Résistance Chimique et Mécanique </a:t>
            </a: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fr-FR" sz="2000" b="1" dirty="0">
                <a:solidFill>
                  <a:srgbClr val="100A0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Stabilité Thermique </a:t>
            </a: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fr-FR" sz="2000" b="1" dirty="0">
                <a:solidFill>
                  <a:srgbClr val="100A0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Clarté et Pureté</a:t>
            </a:r>
            <a:endParaRPr lang="fr-TN" sz="2000" b="1" dirty="0">
              <a:solidFill>
                <a:srgbClr val="100A08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6B2BA1E1-B95E-776A-AE1B-EE4CC29CCA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66" t="35493" r="50180" b="45364"/>
          <a:stretch>
            <a:fillRect/>
          </a:stretch>
        </p:blipFill>
        <p:spPr bwMode="auto">
          <a:xfrm>
            <a:off x="6876256" y="5661248"/>
            <a:ext cx="1224136" cy="7153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512307"/>
      </p:ext>
    </p:extLst>
  </p:cSld>
  <p:clrMapOvr>
    <a:masterClrMapping/>
  </p:clrMapOvr>
  <p:transition>
    <p:wedg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95536" y="1052736"/>
            <a:ext cx="8258204" cy="5336949"/>
          </a:xfrm>
        </p:spPr>
        <p:txBody>
          <a:bodyPr>
            <a:normAutofit/>
          </a:bodyPr>
          <a:lstStyle/>
          <a:p>
            <a:pPr marL="137160" indent="0">
              <a:buNone/>
            </a:pPr>
            <a:endParaRPr lang="fr-FR" sz="32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137160" indent="0" algn="just">
              <a:buNone/>
            </a:pPr>
            <a:r>
              <a:rPr lang="fr-FR" sz="3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Les prix de vente de dolomie varient selon :</a:t>
            </a:r>
          </a:p>
          <a:p>
            <a:pPr marL="137160" indent="0" algn="just">
              <a:buNone/>
            </a:pPr>
            <a:endParaRPr lang="fr-FR" sz="32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buFont typeface="Wingdings" panose="05000000000000000000" pitchFamily="2" charset="2"/>
              <a:buChar char="q"/>
            </a:pPr>
            <a:r>
              <a:rPr lang="fr-FR" sz="3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La qualité :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fr-FR" sz="3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Teneur en MgO, </a:t>
            </a:r>
            <a:r>
              <a:rPr lang="fr-FR" sz="32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CaO</a:t>
            </a:r>
            <a:r>
              <a:rPr lang="fr-FR" sz="3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et Fe2O3 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fr-FR" sz="3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Granulométrie 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fr-FR" sz="3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Les traitements demandés</a:t>
            </a:r>
          </a:p>
          <a:p>
            <a:pPr marL="137160" indent="0" algn="just">
              <a:buNone/>
            </a:pPr>
            <a:endParaRPr lang="fr-FR" sz="32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336E575F-9F85-4E21-9D19-098EB5AA9387}"/>
              </a:ext>
            </a:extLst>
          </p:cNvPr>
          <p:cNvSpPr txBox="1"/>
          <p:nvPr/>
        </p:nvSpPr>
        <p:spPr>
          <a:xfrm>
            <a:off x="-396552" y="260648"/>
            <a:ext cx="8064896" cy="576064"/>
          </a:xfrm>
          <a:prstGeom prst="rect">
            <a:avLst/>
          </a:prstGeom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>
              <a:spcBef>
                <a:spcPct val="0"/>
              </a:spcBef>
              <a:buNone/>
              <a:defRPr kumimoji="0" sz="4000" b="1" u="sng" cap="none" baseline="0">
                <a:ln w="6350"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fr-FR" sz="2800" dirty="0"/>
              <a:t>Proposition de prix de vente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FB1B9AE3-0A8A-42DC-8B5A-D7F5CE7288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66" t="35493" r="50180" b="45364"/>
          <a:stretch>
            <a:fillRect/>
          </a:stretch>
        </p:blipFill>
        <p:spPr bwMode="auto">
          <a:xfrm>
            <a:off x="6516216" y="-94674"/>
            <a:ext cx="2448272" cy="14307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edg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5C12AE9-AD87-AE24-A4C8-DA7032E2E9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02332"/>
            <a:ext cx="8812506" cy="6453336"/>
          </a:xfrm>
          <a:prstGeom prst="rect">
            <a:avLst/>
          </a:prstGeom>
        </p:spPr>
      </p:pic>
      <p:pic>
        <p:nvPicPr>
          <p:cNvPr id="4" name="Picture 2">
            <a:hlinkClick r:id="rId3" action="ppaction://hlinkfile"/>
            <a:extLst>
              <a:ext uri="{FF2B5EF4-FFF2-40B4-BE49-F238E27FC236}">
                <a16:creationId xmlns:a16="http://schemas.microsoft.com/office/drawing/2014/main" id="{6B2BA1E1-B95E-776A-AE1B-EE4CC29CCA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66" t="35493" r="50180" b="45364"/>
          <a:stretch>
            <a:fillRect/>
          </a:stretch>
        </p:blipFill>
        <p:spPr bwMode="auto">
          <a:xfrm>
            <a:off x="2483768" y="4509120"/>
            <a:ext cx="3006291" cy="17568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obliqueBottomRight"/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edg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267744" y="116632"/>
            <a:ext cx="4294738" cy="1137368"/>
          </a:xfrm>
        </p:spPr>
        <p:txBody>
          <a:bodyPr/>
          <a:lstStyle/>
          <a:p>
            <a:r>
              <a:rPr lang="fr-FR" sz="6600" u="sng" dirty="0">
                <a:latin typeface="Arial" pitchFamily="34" charset="0"/>
                <a:cs typeface="Arial" pitchFamily="34" charset="0"/>
              </a:rPr>
              <a:t>Plan</a:t>
            </a:r>
            <a:r>
              <a:rPr lang="fr-FR" dirty="0">
                <a:latin typeface="Arial" pitchFamily="34" charset="0"/>
                <a:cs typeface="Arial" pitchFamily="34" charset="0"/>
              </a:rPr>
              <a:t> :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287836" y="1870634"/>
            <a:ext cx="7532636" cy="4654709"/>
          </a:xfrm>
        </p:spPr>
        <p:txBody>
          <a:bodyPr>
            <a:normAutofit fontScale="25000" lnSpcReduction="20000"/>
          </a:bodyPr>
          <a:lstStyle/>
          <a:p>
            <a:pPr marL="914400" lvl="1" indent="-457200" algn="l">
              <a:buFont typeface="+mj-lt"/>
              <a:buAutoNum type="arabicPeriod"/>
            </a:pPr>
            <a:r>
              <a:rPr lang="fr-FR" sz="9600" dirty="0">
                <a:solidFill>
                  <a:srgbClr val="100A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Introduction</a:t>
            </a:r>
          </a:p>
          <a:p>
            <a:pPr marL="914400" lvl="1" indent="-457200" algn="l">
              <a:buFont typeface="+mj-lt"/>
              <a:buAutoNum type="arabicPeriod"/>
            </a:pPr>
            <a:r>
              <a:rPr lang="fr-FR" sz="9600" dirty="0">
                <a:solidFill>
                  <a:srgbClr val="100A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Présentation de SSG </a:t>
            </a:r>
          </a:p>
          <a:p>
            <a:pPr marL="914400" lvl="1" indent="-457200" algn="l">
              <a:buFont typeface="+mj-lt"/>
              <a:buAutoNum type="arabicPeriod"/>
            </a:pPr>
            <a:r>
              <a:rPr lang="fr-FR" sz="9600" dirty="0">
                <a:solidFill>
                  <a:srgbClr val="100A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Présentation de la carrière de Dolomie blanche</a:t>
            </a:r>
          </a:p>
          <a:p>
            <a:pPr marL="800100" lvl="1" indent="-342900" algn="l">
              <a:buFont typeface="Wingdings" panose="05000000000000000000" pitchFamily="2" charset="2"/>
              <a:buChar char="Ø"/>
            </a:pPr>
            <a:r>
              <a:rPr lang="fr-FR" sz="9600" dirty="0">
                <a:solidFill>
                  <a:srgbClr val="100A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Position géographique</a:t>
            </a:r>
            <a:endParaRPr lang="fr-FR" sz="9600" dirty="0">
              <a:solidFill>
                <a:srgbClr val="100A0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 algn="l">
              <a:buFont typeface="Wingdings" panose="05000000000000000000" pitchFamily="2" charset="2"/>
              <a:buChar char="Ø"/>
            </a:pPr>
            <a:r>
              <a:rPr lang="fr-FR" sz="9600" dirty="0">
                <a:solidFill>
                  <a:srgbClr val="100A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Caractérisations</a:t>
            </a:r>
            <a:r>
              <a:rPr lang="fr-FR" sz="9600" dirty="0">
                <a:solidFill>
                  <a:srgbClr val="100A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9600" dirty="0">
                <a:solidFill>
                  <a:srgbClr val="100A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Géologiques</a:t>
            </a:r>
          </a:p>
          <a:p>
            <a:pPr marL="800100" lvl="1" indent="-342900" algn="l">
              <a:buFont typeface="Wingdings" panose="05000000000000000000" pitchFamily="2" charset="2"/>
              <a:buChar char="Ø"/>
            </a:pPr>
            <a:r>
              <a:rPr kumimoji="0" lang="fr-FR" sz="9600" i="0" strike="noStrike" kern="1200" cap="none" spc="0" normalizeH="0" baseline="0" noProof="0" dirty="0">
                <a:ln>
                  <a:noFill/>
                </a:ln>
                <a:solidFill>
                  <a:srgbClr val="100A0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Analyse Géochimique</a:t>
            </a:r>
          </a:p>
          <a:p>
            <a:pPr marL="914400" marR="0" lvl="1" indent="-457200" algn="l" defTabSz="914400" fontAlgn="auto">
              <a:spcAft>
                <a:spcPts val="0"/>
              </a:spcAft>
              <a:buFont typeface="+mj-lt"/>
              <a:buAutoNum type="arabicPeriod"/>
              <a:tabLst/>
              <a:defRPr/>
            </a:pPr>
            <a:r>
              <a:rPr lang="fr-FR" sz="9600" dirty="0">
                <a:solidFill>
                  <a:srgbClr val="100A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Proximité</a:t>
            </a:r>
          </a:p>
          <a:p>
            <a:pPr marL="914400" lvl="1" indent="-457200" algn="l">
              <a:buFont typeface="+mj-lt"/>
              <a:buAutoNum type="arabicPeriod"/>
              <a:defRPr/>
            </a:pPr>
            <a:r>
              <a:rPr lang="fr-FR" sz="9600" dirty="0">
                <a:solidFill>
                  <a:srgbClr val="100A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Orientation Industrielle</a:t>
            </a:r>
          </a:p>
          <a:p>
            <a:pPr marL="914400" lvl="1" indent="-457200" algn="l">
              <a:buFont typeface="+mj-lt"/>
              <a:buAutoNum type="arabicPeriod"/>
              <a:defRPr/>
            </a:pPr>
            <a:r>
              <a:rPr lang="fr-FR" sz="9600" dirty="0">
                <a:solidFill>
                  <a:srgbClr val="100A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Etat sur l’Autorisation de la carrière</a:t>
            </a:r>
          </a:p>
          <a:p>
            <a:pPr marL="914400" lvl="1" indent="-457200" algn="l">
              <a:buFont typeface="+mj-lt"/>
              <a:buAutoNum type="arabicPeriod"/>
              <a:defRPr/>
            </a:pPr>
            <a:r>
              <a:rPr lang="fr-FR" sz="9600" dirty="0">
                <a:solidFill>
                  <a:srgbClr val="100A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Importance de la dolomie dans le domaine de verrerie</a:t>
            </a:r>
          </a:p>
          <a:p>
            <a:pPr marL="914400" lvl="1" indent="-457200" algn="l">
              <a:buFont typeface="+mj-lt"/>
              <a:buAutoNum type="arabicPeriod"/>
              <a:defRPr/>
            </a:pPr>
            <a:r>
              <a:rPr lang="fr-FR" sz="9600" dirty="0">
                <a:solidFill>
                  <a:srgbClr val="100A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Proposition de prix de vente</a:t>
            </a:r>
          </a:p>
          <a:p>
            <a:pPr lvl="1" algn="l">
              <a:defRPr/>
            </a:pPr>
            <a:endParaRPr lang="fr-FR" sz="2200" b="1" dirty="0">
              <a:solidFill>
                <a:srgbClr val="100A0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spcBef>
                <a:spcPts val="0"/>
              </a:spcBef>
              <a:buClrTx/>
              <a:buSzTx/>
              <a:defRPr/>
            </a:pPr>
            <a:endParaRPr lang="fr-TN" sz="1400" u="sng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>
              <a:spcBef>
                <a:spcPts val="0"/>
              </a:spcBef>
              <a:buClrTx/>
              <a:buSzTx/>
              <a:defRPr/>
            </a:pPr>
            <a:endParaRPr lang="fr-FR" sz="14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 algn="l">
              <a:spcBef>
                <a:spcPts val="0"/>
              </a:spcBef>
              <a:buClrTx/>
              <a:buSzTx/>
              <a:buFont typeface="Wingdings" panose="05000000000000000000" pitchFamily="2" charset="2"/>
              <a:buChar char="Ø"/>
              <a:defRPr/>
            </a:pPr>
            <a:endParaRPr lang="fr-FR" sz="2200" dirty="0">
              <a:solidFill>
                <a:srgbClr val="100A0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spcBef>
                <a:spcPts val="0"/>
              </a:spcBef>
              <a:buClrTx/>
              <a:buSzTx/>
              <a:defRPr/>
            </a:pPr>
            <a:endParaRPr lang="fr-FR" sz="2800" dirty="0">
              <a:solidFill>
                <a:srgbClr val="100A08"/>
              </a:solidFill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fr-FR" sz="2800" b="0" i="0" u="none" strike="noStrike" kern="1200" cap="none" spc="0" normalizeH="0" baseline="0" noProof="0" dirty="0">
              <a:ln>
                <a:noFill/>
              </a:ln>
              <a:solidFill>
                <a:srgbClr val="AE9638"/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fr-FR" sz="1600" b="0" i="0" u="sng" strike="noStrike" kern="1200" cap="none" spc="0" normalizeH="0" baseline="0" noProof="0" dirty="0">
              <a:ln>
                <a:noFill/>
              </a:ln>
              <a:solidFill>
                <a:srgbClr val="AE963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ook Antiqua"/>
              <a:ea typeface="+mn-ea"/>
              <a:cs typeface="+mn-cs"/>
            </a:endParaRPr>
          </a:p>
          <a:p>
            <a:pPr marL="800100" lvl="1" indent="-342900" algn="l">
              <a:buFont typeface="Wingdings" panose="05000000000000000000" pitchFamily="2" charset="2"/>
              <a:buChar char="Ø"/>
            </a:pPr>
            <a:endParaRPr lang="fr-FR" sz="14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 algn="l"/>
            <a:endParaRPr lang="fr-FR" sz="2400" dirty="0"/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E038019D-472E-81A4-AE75-24700268B233}"/>
              </a:ext>
            </a:extLst>
          </p:cNvPr>
          <p:cNvSpPr txBox="1">
            <a:spLocks/>
          </p:cNvSpPr>
          <p:nvPr/>
        </p:nvSpPr>
        <p:spPr>
          <a:xfrm>
            <a:off x="251520" y="3633384"/>
            <a:ext cx="7604644" cy="850106"/>
          </a:xfrm>
          <a:prstGeom prst="rect">
            <a:avLst/>
          </a:prstGeom>
        </p:spPr>
        <p:txBody>
          <a:bodyPr vert="horz" lIns="45720" tIns="0" rIns="45720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800" b="1" kern="1200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endParaRPr lang="fr-FR" sz="16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B9ADAA83-883C-C124-19DB-BBC50900E00A}"/>
              </a:ext>
            </a:extLst>
          </p:cNvPr>
          <p:cNvGrpSpPr/>
          <p:nvPr/>
        </p:nvGrpSpPr>
        <p:grpSpPr>
          <a:xfrm rot="16200000">
            <a:off x="-2753906" y="2772456"/>
            <a:ext cx="6858002" cy="1313090"/>
            <a:chOff x="35496" y="44624"/>
            <a:chExt cx="5820454" cy="753394"/>
          </a:xfr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grpSpPr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25075AF4-0305-1164-9729-170FD08207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566" t="35493" r="50180" b="45364"/>
            <a:stretch>
              <a:fillRect/>
            </a:stretch>
          </p:blipFill>
          <p:spPr bwMode="auto">
            <a:xfrm>
              <a:off x="35496" y="44624"/>
              <a:ext cx="1907030" cy="7533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FBEEC9"/>
                    </a:outerShdw>
                  </a:effectLst>
                </a14:hiddenEffects>
              </a:ext>
            </a:extLst>
          </p:spPr>
        </p:pic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2B0565E0-E7B3-7487-0BB3-E4935A13B7A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566" t="35493" r="50180" b="45364"/>
            <a:stretch>
              <a:fillRect/>
            </a:stretch>
          </p:blipFill>
          <p:spPr bwMode="auto">
            <a:xfrm>
              <a:off x="1982988" y="44624"/>
              <a:ext cx="1907030" cy="7533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FBEEC9"/>
                    </a:outerShdw>
                  </a:effectLst>
                </a14:hiddenEffects>
              </a:ext>
            </a:extLst>
          </p:spPr>
        </p:pic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6B2BA1E1-B95E-776A-AE1B-EE4CC29CCA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566" t="35493" r="50180" b="45364"/>
            <a:stretch>
              <a:fillRect/>
            </a:stretch>
          </p:blipFill>
          <p:spPr bwMode="auto">
            <a:xfrm>
              <a:off x="3948920" y="44624"/>
              <a:ext cx="1907030" cy="7533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FBEEC9"/>
                    </a:outerShdw>
                  </a:effectLst>
                </a14:hiddenEffects>
              </a:ext>
            </a:extLst>
          </p:spPr>
        </p:pic>
      </p:grpSp>
    </p:spTree>
  </p:cSld>
  <p:clrMapOvr>
    <a:masterClrMapping/>
  </p:clrMapOvr>
  <p:transition>
    <p:wedg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511660" y="113"/>
            <a:ext cx="6120680" cy="836712"/>
          </a:xfrm>
          <a:effectLst>
            <a:reflection blurRad="6350" stA="52000" endA="300" endPos="35000" dir="5400000" sy="-100000" algn="bl" rotWithShape="0"/>
          </a:effectLst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fr-FR" sz="4000" u="sng" dirty="0">
                <a:solidFill>
                  <a:srgbClr val="100A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Introduction 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22412" y="836825"/>
            <a:ext cx="7859216" cy="4320480"/>
          </a:xfrm>
          <a:solidFill>
            <a:schemeClr val="tx1">
              <a:lumMod val="75000"/>
            </a:schemeClr>
          </a:solidFill>
        </p:spPr>
        <p:txBody>
          <a:bodyPr>
            <a:normAutofit fontScale="92500"/>
          </a:bodyPr>
          <a:lstStyle/>
          <a:p>
            <a:pPr marL="137160" indent="0" algn="just">
              <a:buNone/>
            </a:pPr>
            <a:r>
              <a:rPr lang="fr-FR" sz="3200" dirty="0">
                <a:solidFill>
                  <a:schemeClr val="bg1">
                    <a:lumMod val="20000"/>
                    <a:lumOff val="8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La dolomie est un composant indispensable dans la fabrication du verre, offrant des avantages en termes de qualité, de résistance et de coût. Sa contribution à l'industrie de la verrerie ne se limite pas seulement à la réduction des coûts, mais s'étend également à l'amélioration des propriétés physico-chimiques du verre, garantissant ainsi la production de produits de haute qualité adaptés à diverses applications</a:t>
            </a:r>
            <a:r>
              <a:rPr lang="fr-FR" sz="3200" dirty="0">
                <a:solidFill>
                  <a:schemeClr val="bg1">
                    <a:lumMod val="20000"/>
                    <a:lumOff val="8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fr-TN" sz="3200" dirty="0">
              <a:solidFill>
                <a:schemeClr val="bg1">
                  <a:lumMod val="20000"/>
                  <a:lumOff val="8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37160" indent="0" algn="just">
              <a:buNone/>
            </a:pPr>
            <a:endParaRPr lang="fr-FR" sz="240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B9ADAA83-883C-C124-19DB-BBC50900E00A}"/>
              </a:ext>
            </a:extLst>
          </p:cNvPr>
          <p:cNvGrpSpPr/>
          <p:nvPr/>
        </p:nvGrpSpPr>
        <p:grpSpPr>
          <a:xfrm>
            <a:off x="1489967" y="5364630"/>
            <a:ext cx="6858002" cy="1313090"/>
            <a:chOff x="35496" y="44624"/>
            <a:chExt cx="5820454" cy="753394"/>
          </a:xfr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grpSpPr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id="{25075AF4-0305-1164-9729-170FD08207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566" t="35493" r="50180" b="45364"/>
            <a:stretch>
              <a:fillRect/>
            </a:stretch>
          </p:blipFill>
          <p:spPr bwMode="auto">
            <a:xfrm>
              <a:off x="35496" y="44624"/>
              <a:ext cx="1907030" cy="7533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FBEEC9"/>
                    </a:outerShdw>
                  </a:effectLst>
                </a14:hiddenEffects>
              </a:ext>
            </a:extLst>
          </p:spPr>
        </p:pic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2B0565E0-E7B3-7487-0BB3-E4935A13B7A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566" t="35493" r="50180" b="45364"/>
            <a:stretch>
              <a:fillRect/>
            </a:stretch>
          </p:blipFill>
          <p:spPr bwMode="auto">
            <a:xfrm>
              <a:off x="1982988" y="44624"/>
              <a:ext cx="1907030" cy="7533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FBEEC9"/>
                    </a:outerShdw>
                  </a:effectLst>
                </a14:hiddenEffects>
              </a:ext>
            </a:extLst>
          </p:spPr>
        </p:pic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6B2BA1E1-B95E-776A-AE1B-EE4CC29CCA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566" t="35493" r="50180" b="45364"/>
            <a:stretch>
              <a:fillRect/>
            </a:stretch>
          </p:blipFill>
          <p:spPr bwMode="auto">
            <a:xfrm>
              <a:off x="3948920" y="44624"/>
              <a:ext cx="1907030" cy="7533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FBEEC9"/>
                    </a:outerShdw>
                  </a:effectLst>
                </a14:hiddenEffects>
              </a:ext>
            </a:extLst>
          </p:spPr>
        </p:pic>
      </p:grpSp>
    </p:spTree>
  </p:cSld>
  <p:clrMapOvr>
    <a:masterClrMapping/>
  </p:clrMapOvr>
  <p:transition>
    <p:wedg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DA5B43E0-063B-DE78-6085-8EFD36421B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90106"/>
            <a:ext cx="6707088" cy="850106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fr-FR" sz="3600" u="sng" dirty="0">
                <a:solidFill>
                  <a:srgbClr val="100A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Présentation de SSG</a:t>
            </a:r>
            <a:endParaRPr lang="fr-FR" sz="2000" u="sng" dirty="0">
              <a:solidFill>
                <a:srgbClr val="100A0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65D10CAC-819A-BCF7-8EBA-B462FAD700B2}"/>
              </a:ext>
            </a:extLst>
          </p:cNvPr>
          <p:cNvSpPr txBox="1"/>
          <p:nvPr/>
        </p:nvSpPr>
        <p:spPr>
          <a:xfrm>
            <a:off x="238784" y="1388737"/>
            <a:ext cx="8666431" cy="5111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fr-FR" sz="2800" b="1" i="1" kern="1200" dirty="0">
                <a:ln>
                  <a:noFill/>
                </a:ln>
                <a:solidFill>
                  <a:srgbClr val="FF9933"/>
                </a:solidFill>
                <a:effectLst>
                  <a:outerShdw dist="50800" algn="r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</a:rPr>
              <a:t>SS</a:t>
            </a:r>
            <a:r>
              <a:rPr lang="fr-FR" sz="2800" b="1" i="1" kern="1200" dirty="0">
                <a:ln>
                  <a:noFill/>
                </a:ln>
                <a:solidFill>
                  <a:srgbClr val="000000"/>
                </a:solidFill>
                <a:effectLst>
                  <a:outerShdw dist="50800" algn="r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</a:rPr>
              <a:t>G</a:t>
            </a:r>
            <a:r>
              <a:rPr lang="fr-FR" sz="2000" b="1" kern="1200" dirty="0">
                <a:ln>
                  <a:noFill/>
                </a:ln>
                <a:solidFill>
                  <a:srgbClr val="533227"/>
                </a:solidFill>
                <a:effectLst>
                  <a:outerShdw dist="50800" algn="r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fr-FR" sz="1800" kern="1200" dirty="0">
                <a:ln>
                  <a:noFill/>
                </a:ln>
                <a:solidFill>
                  <a:srgbClr val="100A08"/>
                </a:solidFill>
                <a:effectLst/>
                <a:latin typeface="Times New Roman" panose="02020603050405020304" pitchFamily="18" charset="0"/>
              </a:rPr>
              <a:t>est </a:t>
            </a:r>
            <a:r>
              <a:rPr lang="fr-FR" sz="1800" b="1" kern="1200" dirty="0">
                <a:ln>
                  <a:noFill/>
                </a:ln>
                <a:solidFill>
                  <a:srgbClr val="100A08"/>
                </a:solidFill>
                <a:effectLst/>
                <a:latin typeface="Times New Roman" panose="02020603050405020304" pitchFamily="18" charset="0"/>
              </a:rPr>
              <a:t>une entreprise Tunisienne SARL ayant pour activité la production et de vente de Produits des Carrières</a:t>
            </a:r>
            <a:r>
              <a:rPr lang="fr-FR" sz="1800" kern="1200" dirty="0">
                <a:ln>
                  <a:noFill/>
                </a:ln>
                <a:solidFill>
                  <a:srgbClr val="100A08"/>
                </a:solidFill>
                <a:effectLst/>
                <a:latin typeface="Times New Roman" panose="02020603050405020304" pitchFamily="18" charset="0"/>
              </a:rPr>
              <a:t> , son siège est située à Bardo. Tunis, et  en Moularès à Gafsa</a:t>
            </a:r>
            <a:endParaRPr lang="fr-FR" sz="1200" kern="1400" dirty="0">
              <a:ln>
                <a:noFill/>
              </a:ln>
              <a:solidFill>
                <a:srgbClr val="100A08"/>
              </a:solidFill>
              <a:effectLst/>
              <a:latin typeface="Calibri" panose="020F0502020204030204" pitchFamily="34" charset="0"/>
            </a:endParaRPr>
          </a:p>
          <a:p>
            <a:pPr marL="0" marR="0" indent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fr-FR" sz="2800" b="1" i="1" kern="1200" dirty="0">
                <a:ln>
                  <a:noFill/>
                </a:ln>
                <a:solidFill>
                  <a:srgbClr val="FF9933"/>
                </a:solidFill>
                <a:effectLst>
                  <a:outerShdw dist="50800" algn="r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</a:rPr>
              <a:t>SS</a:t>
            </a:r>
            <a:r>
              <a:rPr lang="fr-FR" sz="2800" b="1" i="1" kern="1200" dirty="0">
                <a:ln>
                  <a:noFill/>
                </a:ln>
                <a:solidFill>
                  <a:srgbClr val="000000"/>
                </a:solidFill>
                <a:effectLst>
                  <a:outerShdw dist="50800" algn="r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</a:rPr>
              <a:t>G</a:t>
            </a:r>
            <a:r>
              <a:rPr lang="fr-FR" sz="2800" b="1" kern="1200" dirty="0">
                <a:ln>
                  <a:noFill/>
                </a:ln>
                <a:solidFill>
                  <a:srgbClr val="533227"/>
                </a:solidFill>
                <a:effectLst>
                  <a:outerShdw dist="50800" algn="r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fr-FR" dirty="0">
                <a:solidFill>
                  <a:srgbClr val="100A08"/>
                </a:solidFill>
                <a:latin typeface="Times New Roman" panose="02020603050405020304" pitchFamily="18" charset="0"/>
              </a:rPr>
              <a:t>est spécialisée dans l’exploitation des substances utiles et des  matières primaires  et elle offre à ces clients une large gamme de matériaux de qualité telles que : les dolomies , carbonate de calcium, les cherts ,  les Gypses, les sables, les argiles , les Marbres , le Sel,  Graviers... </a:t>
            </a:r>
          </a:p>
          <a:p>
            <a:pPr marL="0" marR="0" indent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fr-FR" sz="2800" b="1" i="1" kern="1200" dirty="0">
                <a:ln>
                  <a:noFill/>
                </a:ln>
                <a:solidFill>
                  <a:srgbClr val="FF9933"/>
                </a:solidFill>
                <a:effectLst>
                  <a:outerShdw dist="50800" algn="r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</a:rPr>
              <a:t>SS</a:t>
            </a:r>
            <a:r>
              <a:rPr lang="fr-FR" sz="2800" b="1" i="1" kern="1200" dirty="0">
                <a:ln>
                  <a:noFill/>
                </a:ln>
                <a:solidFill>
                  <a:srgbClr val="000000"/>
                </a:solidFill>
                <a:effectLst>
                  <a:outerShdw dist="50800" algn="r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</a:rPr>
              <a:t>G</a:t>
            </a:r>
            <a:r>
              <a:rPr lang="fr-FR" sz="2000" b="1" kern="1200" dirty="0">
                <a:ln>
                  <a:noFill/>
                </a:ln>
                <a:solidFill>
                  <a:srgbClr val="4D4D4D"/>
                </a:solidFill>
                <a:effectLst>
                  <a:outerShdw dist="50800" algn="r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fr-FR" dirty="0">
                <a:solidFill>
                  <a:srgbClr val="100A08"/>
                </a:solidFill>
                <a:latin typeface="Times New Roman" panose="02020603050405020304" pitchFamily="18" charset="0"/>
              </a:rPr>
              <a:t>dispose d’une carrière de dolomie blanche  (MgO) qui attient 22%); dans la région de Moularès - Gouvernorat Gafsa. </a:t>
            </a:r>
          </a:p>
          <a:p>
            <a:pPr marL="0" marR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fr-FR" dirty="0">
                <a:solidFill>
                  <a:srgbClr val="100A08"/>
                </a:solidFill>
                <a:latin typeface="Times New Roman" panose="02020603050405020304" pitchFamily="18" charset="0"/>
              </a:rPr>
              <a:t>La dolomie exploitée dans la carrière présente une coloration blanche et une grille de granulométrie variable.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6B2BA1E1-B95E-776A-AE1B-EE4CC29CCA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66" t="35493" r="50180" b="45364"/>
          <a:stretch>
            <a:fillRect/>
          </a:stretch>
        </p:blipFill>
        <p:spPr bwMode="auto">
          <a:xfrm>
            <a:off x="6300192" y="41581"/>
            <a:ext cx="2448272" cy="14307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3930006"/>
      </p:ext>
    </p:extLst>
  </p:cSld>
  <p:clrMapOvr>
    <a:masterClrMapping/>
  </p:clrMapOvr>
  <p:transition>
    <p:wedg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750A3BFC-4316-F22A-9562-2ED39433A99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11" y="0"/>
            <a:ext cx="9114331" cy="6858000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0E3C403C-E813-3EDC-09F2-C04A725D461F}"/>
              </a:ext>
            </a:extLst>
          </p:cNvPr>
          <p:cNvSpPr txBox="1"/>
          <p:nvPr/>
        </p:nvSpPr>
        <p:spPr>
          <a:xfrm>
            <a:off x="971600" y="332657"/>
            <a:ext cx="8435280" cy="788886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>
              <a:spcBef>
                <a:spcPct val="0"/>
              </a:spcBef>
              <a:buNone/>
              <a:defRPr kumimoji="0" sz="4100" b="1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fr-FR" sz="3600" u="sng" dirty="0">
                <a:solidFill>
                  <a:srgbClr val="100A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Présentation de la carrière de Dolomie blanche</a:t>
            </a:r>
            <a:endParaRPr lang="fr-TN" sz="3600" u="sng" dirty="0">
              <a:solidFill>
                <a:srgbClr val="100A0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71293B5A-693F-CC77-68B0-DF394147F306}"/>
              </a:ext>
            </a:extLst>
          </p:cNvPr>
          <p:cNvSpPr txBox="1"/>
          <p:nvPr/>
        </p:nvSpPr>
        <p:spPr>
          <a:xfrm>
            <a:off x="989081" y="1321594"/>
            <a:ext cx="46085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u="sng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Informations sur la carrière </a:t>
            </a:r>
            <a:endParaRPr lang="fr-TN" sz="2400" b="1" u="sng" dirty="0"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742146E-B396-0694-2DB2-9EBE76F747FB}"/>
              </a:ext>
            </a:extLst>
          </p:cNvPr>
          <p:cNvSpPr txBox="1"/>
          <p:nvPr/>
        </p:nvSpPr>
        <p:spPr>
          <a:xfrm>
            <a:off x="1115616" y="1983310"/>
            <a:ext cx="6620697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FR" b="1" dirty="0">
                <a:solidFill>
                  <a:srgbClr val="100A08"/>
                </a:solidFill>
              </a:rPr>
              <a:t>Gouvernorat : Gafsa</a:t>
            </a:r>
          </a:p>
          <a:p>
            <a:pPr marL="285750" indent="-285750">
              <a:buFontTx/>
              <a:buChar char="-"/>
            </a:pPr>
            <a:r>
              <a:rPr lang="fr-FR" b="1" dirty="0">
                <a:solidFill>
                  <a:srgbClr val="100A08"/>
                </a:solidFill>
              </a:rPr>
              <a:t>Délégation : Moularès </a:t>
            </a:r>
          </a:p>
          <a:p>
            <a:pPr marL="285750" indent="-285750">
              <a:buFontTx/>
              <a:buChar char="-"/>
            </a:pPr>
            <a:r>
              <a:rPr lang="fr-FR" b="1" dirty="0">
                <a:solidFill>
                  <a:srgbClr val="100A08"/>
                </a:solidFill>
              </a:rPr>
              <a:t>Superficie : 4 Hectares</a:t>
            </a:r>
          </a:p>
          <a:p>
            <a:pPr marL="285750" indent="-285750">
              <a:buFontTx/>
              <a:buChar char="-"/>
            </a:pPr>
            <a:r>
              <a:rPr lang="fr-FR" b="1" dirty="0">
                <a:solidFill>
                  <a:srgbClr val="100A08"/>
                </a:solidFill>
              </a:rPr>
              <a:t>Relief:  Montagne</a:t>
            </a:r>
          </a:p>
          <a:p>
            <a:pPr marL="285750" indent="-285750">
              <a:buFontTx/>
              <a:buChar char="-"/>
            </a:pPr>
            <a:r>
              <a:rPr lang="fr-FR" b="1" dirty="0">
                <a:solidFill>
                  <a:srgbClr val="100A08"/>
                </a:solidFill>
              </a:rPr>
              <a:t>Accessibilité : A coté d’une piste bien aménagée par CPG </a:t>
            </a:r>
          </a:p>
          <a:p>
            <a:pPr marL="285750" indent="-285750">
              <a:buFontTx/>
              <a:buChar char="-"/>
            </a:pPr>
            <a:r>
              <a:rPr lang="fr-FR" b="1" dirty="0">
                <a:solidFill>
                  <a:srgbClr val="100A08"/>
                </a:solidFill>
              </a:rPr>
              <a:t>Réserve géologique : ± 1,5 Millions de Tonnes</a:t>
            </a:r>
          </a:p>
          <a:p>
            <a:pPr marL="285750" indent="-285750">
              <a:buFontTx/>
              <a:buChar char="-"/>
            </a:pPr>
            <a:r>
              <a:rPr lang="fr-FR" b="1" dirty="0">
                <a:solidFill>
                  <a:srgbClr val="100A08"/>
                </a:solidFill>
              </a:rPr>
              <a:t>Profondeur totale : 30 m</a:t>
            </a:r>
          </a:p>
          <a:p>
            <a:pPr marL="285750" indent="-285750">
              <a:buFontTx/>
              <a:buChar char="-"/>
            </a:pPr>
            <a:r>
              <a:rPr lang="fr-FR" b="1" dirty="0">
                <a:solidFill>
                  <a:srgbClr val="100A08"/>
                </a:solidFill>
              </a:rPr>
              <a:t>Epaisseur : 4 à 6 m</a:t>
            </a:r>
          </a:p>
          <a:p>
            <a:pPr marL="285750" indent="-285750">
              <a:buFontTx/>
              <a:buChar char="-"/>
            </a:pPr>
            <a:r>
              <a:rPr lang="fr-FR" b="1" dirty="0">
                <a:solidFill>
                  <a:srgbClr val="100A08"/>
                </a:solidFill>
              </a:rPr>
              <a:t>Couche couvert: encroutement de calcaire (50 cm)</a:t>
            </a:r>
          </a:p>
          <a:p>
            <a:pPr marL="285750" indent="-285750">
              <a:buFontTx/>
              <a:buChar char="-"/>
            </a:pPr>
            <a:r>
              <a:rPr lang="fr-FR" b="1" dirty="0">
                <a:solidFill>
                  <a:srgbClr val="100A08"/>
                </a:solidFill>
              </a:rPr>
              <a:t>Indice de blancheur : 83%</a:t>
            </a:r>
          </a:p>
          <a:p>
            <a:pPr marL="285750" indent="-285750">
              <a:buFontTx/>
              <a:buChar char="-"/>
            </a:pPr>
            <a:r>
              <a:rPr lang="fr-FR" b="1" dirty="0">
                <a:solidFill>
                  <a:srgbClr val="100A08"/>
                </a:solidFill>
              </a:rPr>
              <a:t>Teneur en MgO: 18% - 22%</a:t>
            </a:r>
          </a:p>
          <a:p>
            <a:pPr marL="285750" indent="-285750">
              <a:buFontTx/>
              <a:buChar char="-"/>
            </a:pPr>
            <a:r>
              <a:rPr lang="fr-FR" b="1" dirty="0">
                <a:solidFill>
                  <a:srgbClr val="100A08"/>
                </a:solidFill>
              </a:rPr>
              <a:t>Densité : 1,9 </a:t>
            </a:r>
          </a:p>
          <a:p>
            <a:pPr marL="285750" indent="-285750">
              <a:buFontTx/>
              <a:buChar char="-"/>
            </a:pPr>
            <a:endParaRPr lang="fr-TN" b="1" dirty="0">
              <a:solidFill>
                <a:srgbClr val="100A08"/>
              </a:solidFill>
            </a:endParaRP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B9ADAA83-883C-C124-19DB-BBC50900E00A}"/>
              </a:ext>
            </a:extLst>
          </p:cNvPr>
          <p:cNvGrpSpPr/>
          <p:nvPr/>
        </p:nvGrpSpPr>
        <p:grpSpPr>
          <a:xfrm>
            <a:off x="0" y="6021288"/>
            <a:ext cx="9144000" cy="836712"/>
            <a:chOff x="35496" y="44624"/>
            <a:chExt cx="5820454" cy="753394"/>
          </a:xfr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grpSpPr>
        <p:pic>
          <p:nvPicPr>
            <p:cNvPr id="10" name="Picture 2">
              <a:extLst>
                <a:ext uri="{FF2B5EF4-FFF2-40B4-BE49-F238E27FC236}">
                  <a16:creationId xmlns:a16="http://schemas.microsoft.com/office/drawing/2014/main" id="{25075AF4-0305-1164-9729-170FD08207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566" t="35493" r="50180" b="45364"/>
            <a:stretch>
              <a:fillRect/>
            </a:stretch>
          </p:blipFill>
          <p:spPr bwMode="auto">
            <a:xfrm>
              <a:off x="35496" y="44624"/>
              <a:ext cx="1907030" cy="7533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FBEEC9"/>
                    </a:outerShdw>
                  </a:effectLst>
                </a14:hiddenEffects>
              </a:ext>
            </a:extLst>
          </p:spPr>
        </p:pic>
        <p:pic>
          <p:nvPicPr>
            <p:cNvPr id="11" name="Picture 2">
              <a:extLst>
                <a:ext uri="{FF2B5EF4-FFF2-40B4-BE49-F238E27FC236}">
                  <a16:creationId xmlns:a16="http://schemas.microsoft.com/office/drawing/2014/main" id="{2B0565E0-E7B3-7487-0BB3-E4935A13B7A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566" t="35493" r="50180" b="45364"/>
            <a:stretch>
              <a:fillRect/>
            </a:stretch>
          </p:blipFill>
          <p:spPr bwMode="auto">
            <a:xfrm>
              <a:off x="1982988" y="44624"/>
              <a:ext cx="1907030" cy="7533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FBEEC9"/>
                    </a:outerShdw>
                  </a:effectLst>
                </a14:hiddenEffects>
              </a:ext>
            </a:extLst>
          </p:spPr>
        </p:pic>
        <p:pic>
          <p:nvPicPr>
            <p:cNvPr id="12" name="Picture 2">
              <a:extLst>
                <a:ext uri="{FF2B5EF4-FFF2-40B4-BE49-F238E27FC236}">
                  <a16:creationId xmlns:a16="http://schemas.microsoft.com/office/drawing/2014/main" id="{6B2BA1E1-B95E-776A-AE1B-EE4CC29CCA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566" t="35493" r="50180" b="45364"/>
            <a:stretch>
              <a:fillRect/>
            </a:stretch>
          </p:blipFill>
          <p:spPr bwMode="auto">
            <a:xfrm>
              <a:off x="3948920" y="44624"/>
              <a:ext cx="1907030" cy="7533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FBEEC9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108124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wedg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>
            <a:extLst>
              <a:ext uri="{FF2B5EF4-FFF2-40B4-BE49-F238E27FC236}">
                <a16:creationId xmlns:a16="http://schemas.microsoft.com/office/drawing/2014/main" id="{A29C735A-05F2-F7B9-54BB-D3D9467E94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520" y="1654405"/>
            <a:ext cx="8712968" cy="142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E3B30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lang="fr-FR" altLang="fr-TN" dirty="0">
                <a:solidFill>
                  <a:srgbClr val="100A08"/>
                </a:solidFill>
                <a:latin typeface="Times New Roman" panose="02020603050405020304" pitchFamily="18" charset="0"/>
              </a:rPr>
              <a:t>Le gisement de la dolomie blanche de Moularès est situé a Jebel “</a:t>
            </a:r>
            <a:r>
              <a:rPr lang="fr-FR" altLang="fr-TN" dirty="0" err="1">
                <a:solidFill>
                  <a:srgbClr val="100A08"/>
                </a:solidFill>
                <a:latin typeface="Times New Roman" panose="02020603050405020304" pitchFamily="18" charset="0"/>
              </a:rPr>
              <a:t>Sfa</a:t>
            </a:r>
            <a:r>
              <a:rPr lang="fr-FR" altLang="fr-TN" dirty="0">
                <a:solidFill>
                  <a:srgbClr val="100A08"/>
                </a:solidFill>
                <a:latin typeface="Times New Roman" panose="02020603050405020304" pitchFamily="18" charset="0"/>
              </a:rPr>
              <a:t> </a:t>
            </a:r>
            <a:r>
              <a:rPr lang="fr-FR" altLang="fr-TN" dirty="0" err="1">
                <a:solidFill>
                  <a:srgbClr val="100A08"/>
                </a:solidFill>
                <a:latin typeface="Times New Roman" panose="02020603050405020304" pitchFamily="18" charset="0"/>
              </a:rPr>
              <a:t>Essouda</a:t>
            </a:r>
            <a:r>
              <a:rPr lang="fr-FR" altLang="fr-TN" dirty="0">
                <a:solidFill>
                  <a:srgbClr val="100A08"/>
                </a:solidFill>
                <a:latin typeface="Times New Roman" panose="02020603050405020304" pitchFamily="18" charset="0"/>
              </a:rPr>
              <a:t>” à 4 km environ de la route Mc 200 reliant Moularès à </a:t>
            </a:r>
            <a:r>
              <a:rPr lang="fr-FR" altLang="fr-TN" dirty="0" err="1">
                <a:solidFill>
                  <a:srgbClr val="100A08"/>
                </a:solidFill>
                <a:latin typeface="Times New Roman" panose="02020603050405020304" pitchFamily="18" charset="0"/>
              </a:rPr>
              <a:t>Redeyef</a:t>
            </a:r>
            <a:r>
              <a:rPr lang="fr-FR" altLang="fr-TN" dirty="0">
                <a:solidFill>
                  <a:srgbClr val="100A08"/>
                </a:solidFill>
                <a:latin typeface="Times New Roman" panose="02020603050405020304" pitchFamily="18" charset="0"/>
              </a:rPr>
              <a:t>. La ville de Moularès est à 5 km dans la direction Sud-Est alors que celle de </a:t>
            </a:r>
            <a:r>
              <a:rPr lang="fr-FR" altLang="fr-TN" dirty="0" err="1">
                <a:solidFill>
                  <a:srgbClr val="100A08"/>
                </a:solidFill>
                <a:latin typeface="Times New Roman" panose="02020603050405020304" pitchFamily="18" charset="0"/>
              </a:rPr>
              <a:t>Redeyef</a:t>
            </a:r>
            <a:r>
              <a:rPr lang="fr-FR" altLang="fr-TN" dirty="0">
                <a:solidFill>
                  <a:srgbClr val="100A08"/>
                </a:solidFill>
                <a:latin typeface="Times New Roman" panose="02020603050405020304" pitchFamily="18" charset="0"/>
              </a:rPr>
              <a:t> est à 14 km dans la direction Sud-Ouest. L’accès à cette carrière se fait par une piste bien aménagée d’environ 3 km de longueur . </a:t>
            </a:r>
            <a:endParaRPr lang="fr-TN" altLang="fr-TN" dirty="0">
              <a:solidFill>
                <a:srgbClr val="100A08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BF02ED6D-5C38-5067-4D0B-485618F8D6D2}"/>
              </a:ext>
            </a:extLst>
          </p:cNvPr>
          <p:cNvGrpSpPr/>
          <p:nvPr/>
        </p:nvGrpSpPr>
        <p:grpSpPr>
          <a:xfrm>
            <a:off x="2195736" y="3126670"/>
            <a:ext cx="5328592" cy="3470682"/>
            <a:chOff x="1835696" y="1778000"/>
            <a:chExt cx="4302125" cy="3302000"/>
          </a:xfrm>
        </p:grpSpPr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3DD37325-FFC7-BB38-10A4-FCC0E1CFEF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342" t="9109" r="14948" b="9427"/>
            <a:stretch>
              <a:fillRect/>
            </a:stretch>
          </p:blipFill>
          <p:spPr bwMode="auto">
            <a:xfrm>
              <a:off x="1835696" y="1778000"/>
              <a:ext cx="4302125" cy="3302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FBEEC9"/>
                    </a:outerShdw>
                  </a:effectLst>
                </a14:hiddenEffects>
              </a:ext>
            </a:extLst>
          </p:spPr>
        </p:pic>
        <p:sp>
          <p:nvSpPr>
            <p:cNvPr id="8" name="Freeform 3">
              <a:extLst>
                <a:ext uri="{FF2B5EF4-FFF2-40B4-BE49-F238E27FC236}">
                  <a16:creationId xmlns:a16="http://schemas.microsoft.com/office/drawing/2014/main" id="{C9C663AC-9369-FC19-B5A3-ED44F3C9DA8B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1996" y="1790700"/>
              <a:ext cx="3344863" cy="1927225"/>
            </a:xfrm>
            <a:custGeom>
              <a:avLst/>
              <a:gdLst>
                <a:gd name="T0" fmla="*/ 1755413 w 3345421"/>
                <a:gd name="T1" fmla="*/ 10048 h 1927609"/>
                <a:gd name="T2" fmla="*/ 1675026 w 3345421"/>
                <a:gd name="T3" fmla="*/ 80387 h 1927609"/>
                <a:gd name="T4" fmla="*/ 1574543 w 3345421"/>
                <a:gd name="T5" fmla="*/ 110532 h 1927609"/>
                <a:gd name="T6" fmla="*/ 1504205 w 3345421"/>
                <a:gd name="T7" fmla="*/ 140677 h 1927609"/>
                <a:gd name="T8" fmla="*/ 1363528 w 3345421"/>
                <a:gd name="T9" fmla="*/ 180870 h 1927609"/>
                <a:gd name="T10" fmla="*/ 1252996 w 3345421"/>
                <a:gd name="T11" fmla="*/ 211015 h 1927609"/>
                <a:gd name="T12" fmla="*/ 1152512 w 3345421"/>
                <a:gd name="T13" fmla="*/ 251209 h 1927609"/>
                <a:gd name="T14" fmla="*/ 1092222 w 3345421"/>
                <a:gd name="T15" fmla="*/ 281354 h 1927609"/>
                <a:gd name="T16" fmla="*/ 1021884 w 3345421"/>
                <a:gd name="T17" fmla="*/ 321547 h 1927609"/>
                <a:gd name="T18" fmla="*/ 931448 w 3345421"/>
                <a:gd name="T19" fmla="*/ 361741 h 1927609"/>
                <a:gd name="T20" fmla="*/ 790772 w 3345421"/>
                <a:gd name="T21" fmla="*/ 432079 h 1927609"/>
                <a:gd name="T22" fmla="*/ 680240 w 3345421"/>
                <a:gd name="T23" fmla="*/ 482321 h 1927609"/>
                <a:gd name="T24" fmla="*/ 579756 w 3345421"/>
                <a:gd name="T25" fmla="*/ 532563 h 1927609"/>
                <a:gd name="T26" fmla="*/ 469224 w 3345421"/>
                <a:gd name="T27" fmla="*/ 572756 h 1927609"/>
                <a:gd name="T28" fmla="*/ 398886 w 3345421"/>
                <a:gd name="T29" fmla="*/ 592853 h 1927609"/>
                <a:gd name="T30" fmla="*/ 238112 w 3345421"/>
                <a:gd name="T31" fmla="*/ 673239 h 1927609"/>
                <a:gd name="T32" fmla="*/ 187870 w 3345421"/>
                <a:gd name="T33" fmla="*/ 723481 h 1927609"/>
                <a:gd name="T34" fmla="*/ 127580 w 3345421"/>
                <a:gd name="T35" fmla="*/ 823965 h 1927609"/>
                <a:gd name="T36" fmla="*/ 57242 w 3345421"/>
                <a:gd name="T37" fmla="*/ 914400 h 1927609"/>
                <a:gd name="T38" fmla="*/ 17048 w 3345421"/>
                <a:gd name="T39" fmla="*/ 1034980 h 1927609"/>
                <a:gd name="T40" fmla="*/ 37145 w 3345421"/>
                <a:gd name="T41" fmla="*/ 1256044 h 1927609"/>
                <a:gd name="T42" fmla="*/ 67290 w 3345421"/>
                <a:gd name="T43" fmla="*/ 1386672 h 1927609"/>
                <a:gd name="T44" fmla="*/ 97435 w 3345421"/>
                <a:gd name="T45" fmla="*/ 1507253 h 1927609"/>
                <a:gd name="T46" fmla="*/ 137629 w 3345421"/>
                <a:gd name="T47" fmla="*/ 1567543 h 1927609"/>
                <a:gd name="T48" fmla="*/ 197919 w 3345421"/>
                <a:gd name="T49" fmla="*/ 1627833 h 1927609"/>
                <a:gd name="T50" fmla="*/ 278306 w 3345421"/>
                <a:gd name="T51" fmla="*/ 1708220 h 1927609"/>
                <a:gd name="T52" fmla="*/ 358692 w 3345421"/>
                <a:gd name="T53" fmla="*/ 1738365 h 1927609"/>
                <a:gd name="T54" fmla="*/ 529514 w 3345421"/>
                <a:gd name="T55" fmla="*/ 1808703 h 1927609"/>
                <a:gd name="T56" fmla="*/ 650095 w 3345421"/>
                <a:gd name="T57" fmla="*/ 1828800 h 1927609"/>
                <a:gd name="T58" fmla="*/ 1765462 w 3345421"/>
                <a:gd name="T59" fmla="*/ 1868993 h 1927609"/>
                <a:gd name="T60" fmla="*/ 2187492 w 3345421"/>
                <a:gd name="T61" fmla="*/ 1919235 h 1927609"/>
                <a:gd name="T62" fmla="*/ 2257831 w 3345421"/>
                <a:gd name="T63" fmla="*/ 1889090 h 1927609"/>
                <a:gd name="T64" fmla="*/ 2328169 w 3345421"/>
                <a:gd name="T65" fmla="*/ 1838848 h 1927609"/>
                <a:gd name="T66" fmla="*/ 2458798 w 3345421"/>
                <a:gd name="T67" fmla="*/ 1748413 h 1927609"/>
                <a:gd name="T68" fmla="*/ 2589426 w 3345421"/>
                <a:gd name="T69" fmla="*/ 1708220 h 1927609"/>
                <a:gd name="T70" fmla="*/ 2951167 w 3345421"/>
                <a:gd name="T71" fmla="*/ 1688123 h 1927609"/>
                <a:gd name="T72" fmla="*/ 3051651 w 3345421"/>
                <a:gd name="T73" fmla="*/ 1647930 h 1927609"/>
                <a:gd name="T74" fmla="*/ 3152134 w 3345421"/>
                <a:gd name="T75" fmla="*/ 1607736 h 1927609"/>
                <a:gd name="T76" fmla="*/ 3242569 w 3345421"/>
                <a:gd name="T77" fmla="*/ 1557494 h 1927609"/>
                <a:gd name="T78" fmla="*/ 3343053 w 3345421"/>
                <a:gd name="T79" fmla="*/ 1446963 h 19276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345421" h="1927609">
                  <a:moveTo>
                    <a:pt x="1785558" y="0"/>
                  </a:moveTo>
                  <a:cubicBezTo>
                    <a:pt x="1775510" y="3349"/>
                    <a:pt x="1764226" y="4173"/>
                    <a:pt x="1755413" y="10048"/>
                  </a:cubicBezTo>
                  <a:cubicBezTo>
                    <a:pt x="1680140" y="60230"/>
                    <a:pt x="1766803" y="26347"/>
                    <a:pt x="1695123" y="50242"/>
                  </a:cubicBezTo>
                  <a:cubicBezTo>
                    <a:pt x="1688424" y="60290"/>
                    <a:pt x="1684456" y="72843"/>
                    <a:pt x="1675026" y="80387"/>
                  </a:cubicBezTo>
                  <a:cubicBezTo>
                    <a:pt x="1666755" y="87004"/>
                    <a:pt x="1655065" y="87525"/>
                    <a:pt x="1644881" y="90435"/>
                  </a:cubicBezTo>
                  <a:cubicBezTo>
                    <a:pt x="1629849" y="94730"/>
                    <a:pt x="1590610" y="102499"/>
                    <a:pt x="1574543" y="110532"/>
                  </a:cubicBezTo>
                  <a:cubicBezTo>
                    <a:pt x="1563741" y="115933"/>
                    <a:pt x="1555498" y="125871"/>
                    <a:pt x="1544398" y="130628"/>
                  </a:cubicBezTo>
                  <a:cubicBezTo>
                    <a:pt x="1531705" y="136068"/>
                    <a:pt x="1517136" y="135828"/>
                    <a:pt x="1504205" y="140677"/>
                  </a:cubicBezTo>
                  <a:cubicBezTo>
                    <a:pt x="1490179" y="145937"/>
                    <a:pt x="1478037" y="155514"/>
                    <a:pt x="1464011" y="160774"/>
                  </a:cubicBezTo>
                  <a:cubicBezTo>
                    <a:pt x="1440028" y="169768"/>
                    <a:pt x="1384365" y="177397"/>
                    <a:pt x="1363528" y="180870"/>
                  </a:cubicBezTo>
                  <a:cubicBezTo>
                    <a:pt x="1353480" y="184220"/>
                    <a:pt x="1343602" y="188132"/>
                    <a:pt x="1333383" y="190919"/>
                  </a:cubicBezTo>
                  <a:cubicBezTo>
                    <a:pt x="1306736" y="198186"/>
                    <a:pt x="1279199" y="202280"/>
                    <a:pt x="1252996" y="211015"/>
                  </a:cubicBezTo>
                  <a:cubicBezTo>
                    <a:pt x="1242948" y="214365"/>
                    <a:pt x="1232325" y="216327"/>
                    <a:pt x="1222851" y="221064"/>
                  </a:cubicBezTo>
                  <a:cubicBezTo>
                    <a:pt x="1153460" y="255760"/>
                    <a:pt x="1236162" y="230295"/>
                    <a:pt x="1152512" y="251209"/>
                  </a:cubicBezTo>
                  <a:cubicBezTo>
                    <a:pt x="1142464" y="257908"/>
                    <a:pt x="1133169" y="265904"/>
                    <a:pt x="1122367" y="271305"/>
                  </a:cubicBezTo>
                  <a:cubicBezTo>
                    <a:pt x="1112893" y="276042"/>
                    <a:pt x="1101958" y="277182"/>
                    <a:pt x="1092222" y="281354"/>
                  </a:cubicBezTo>
                  <a:cubicBezTo>
                    <a:pt x="1078454" y="287255"/>
                    <a:pt x="1065034" y="294018"/>
                    <a:pt x="1052029" y="301450"/>
                  </a:cubicBezTo>
                  <a:cubicBezTo>
                    <a:pt x="1041544" y="307442"/>
                    <a:pt x="1032686" y="316146"/>
                    <a:pt x="1021884" y="321547"/>
                  </a:cubicBezTo>
                  <a:cubicBezTo>
                    <a:pt x="1012410" y="326284"/>
                    <a:pt x="1001213" y="326859"/>
                    <a:pt x="991739" y="331596"/>
                  </a:cubicBezTo>
                  <a:cubicBezTo>
                    <a:pt x="913825" y="370553"/>
                    <a:pt x="1007219" y="336483"/>
                    <a:pt x="931448" y="361741"/>
                  </a:cubicBezTo>
                  <a:cubicBezTo>
                    <a:pt x="926868" y="365176"/>
                    <a:pt x="872542" y="407083"/>
                    <a:pt x="861110" y="411982"/>
                  </a:cubicBezTo>
                  <a:cubicBezTo>
                    <a:pt x="726817" y="469537"/>
                    <a:pt x="898309" y="383199"/>
                    <a:pt x="790772" y="432079"/>
                  </a:cubicBezTo>
                  <a:cubicBezTo>
                    <a:pt x="763499" y="444476"/>
                    <a:pt x="738806" y="462798"/>
                    <a:pt x="710385" y="472272"/>
                  </a:cubicBezTo>
                  <a:cubicBezTo>
                    <a:pt x="700337" y="475622"/>
                    <a:pt x="689714" y="477584"/>
                    <a:pt x="680240" y="482321"/>
                  </a:cubicBezTo>
                  <a:cubicBezTo>
                    <a:pt x="579323" y="532780"/>
                    <a:pt x="733221" y="469661"/>
                    <a:pt x="609901" y="522514"/>
                  </a:cubicBezTo>
                  <a:cubicBezTo>
                    <a:pt x="600166" y="526686"/>
                    <a:pt x="589230" y="527826"/>
                    <a:pt x="579756" y="532563"/>
                  </a:cubicBezTo>
                  <a:cubicBezTo>
                    <a:pt x="568954" y="537964"/>
                    <a:pt x="560413" y="547258"/>
                    <a:pt x="549611" y="552659"/>
                  </a:cubicBezTo>
                  <a:cubicBezTo>
                    <a:pt x="526637" y="564146"/>
                    <a:pt x="492164" y="567021"/>
                    <a:pt x="469224" y="572756"/>
                  </a:cubicBezTo>
                  <a:cubicBezTo>
                    <a:pt x="458948" y="575325"/>
                    <a:pt x="449263" y="579894"/>
                    <a:pt x="439079" y="582804"/>
                  </a:cubicBezTo>
                  <a:cubicBezTo>
                    <a:pt x="425800" y="586598"/>
                    <a:pt x="412165" y="589059"/>
                    <a:pt x="398886" y="592853"/>
                  </a:cubicBezTo>
                  <a:cubicBezTo>
                    <a:pt x="298028" y="621670"/>
                    <a:pt x="454134" y="581554"/>
                    <a:pt x="328547" y="612949"/>
                  </a:cubicBezTo>
                  <a:cubicBezTo>
                    <a:pt x="298402" y="633046"/>
                    <a:pt x="268257" y="653142"/>
                    <a:pt x="238112" y="673239"/>
                  </a:cubicBezTo>
                  <a:cubicBezTo>
                    <a:pt x="228064" y="679938"/>
                    <a:pt x="207967" y="693336"/>
                    <a:pt x="207967" y="693336"/>
                  </a:cubicBezTo>
                  <a:cubicBezTo>
                    <a:pt x="201268" y="703384"/>
                    <a:pt x="195601" y="714203"/>
                    <a:pt x="187870" y="723481"/>
                  </a:cubicBezTo>
                  <a:cubicBezTo>
                    <a:pt x="178773" y="734398"/>
                    <a:pt x="165985" y="742062"/>
                    <a:pt x="157725" y="753626"/>
                  </a:cubicBezTo>
                  <a:cubicBezTo>
                    <a:pt x="122883" y="802406"/>
                    <a:pt x="149444" y="780237"/>
                    <a:pt x="127580" y="823965"/>
                  </a:cubicBezTo>
                  <a:cubicBezTo>
                    <a:pt x="122179" y="834767"/>
                    <a:pt x="115215" y="844833"/>
                    <a:pt x="107484" y="854110"/>
                  </a:cubicBezTo>
                  <a:cubicBezTo>
                    <a:pt x="43004" y="931487"/>
                    <a:pt x="107143" y="839549"/>
                    <a:pt x="57242" y="914400"/>
                  </a:cubicBezTo>
                  <a:cubicBezTo>
                    <a:pt x="47194" y="944545"/>
                    <a:pt x="37145" y="974690"/>
                    <a:pt x="27097" y="1004835"/>
                  </a:cubicBezTo>
                  <a:cubicBezTo>
                    <a:pt x="23747" y="1014883"/>
                    <a:pt x="17048" y="1034980"/>
                    <a:pt x="17048" y="1034980"/>
                  </a:cubicBezTo>
                  <a:cubicBezTo>
                    <a:pt x="4476" y="1110416"/>
                    <a:pt x="0" y="1104833"/>
                    <a:pt x="17048" y="1195754"/>
                  </a:cubicBezTo>
                  <a:cubicBezTo>
                    <a:pt x="20952" y="1216575"/>
                    <a:pt x="32007" y="1235493"/>
                    <a:pt x="37145" y="1256044"/>
                  </a:cubicBezTo>
                  <a:cubicBezTo>
                    <a:pt x="43844" y="1282840"/>
                    <a:pt x="51825" y="1309347"/>
                    <a:pt x="57242" y="1336431"/>
                  </a:cubicBezTo>
                  <a:cubicBezTo>
                    <a:pt x="60591" y="1353178"/>
                    <a:pt x="64693" y="1369792"/>
                    <a:pt x="67290" y="1386672"/>
                  </a:cubicBezTo>
                  <a:cubicBezTo>
                    <a:pt x="71396" y="1413362"/>
                    <a:pt x="70790" y="1440861"/>
                    <a:pt x="77339" y="1467059"/>
                  </a:cubicBezTo>
                  <a:cubicBezTo>
                    <a:pt x="80972" y="1481591"/>
                    <a:pt x="91534" y="1493485"/>
                    <a:pt x="97435" y="1507253"/>
                  </a:cubicBezTo>
                  <a:cubicBezTo>
                    <a:pt x="101607" y="1516989"/>
                    <a:pt x="101609" y="1528585"/>
                    <a:pt x="107484" y="1537398"/>
                  </a:cubicBezTo>
                  <a:cubicBezTo>
                    <a:pt x="115367" y="1549222"/>
                    <a:pt x="128532" y="1556626"/>
                    <a:pt x="137629" y="1567543"/>
                  </a:cubicBezTo>
                  <a:cubicBezTo>
                    <a:pt x="145360" y="1576820"/>
                    <a:pt x="149186" y="1589149"/>
                    <a:pt x="157725" y="1597688"/>
                  </a:cubicBezTo>
                  <a:cubicBezTo>
                    <a:pt x="169567" y="1609530"/>
                    <a:pt x="186077" y="1615991"/>
                    <a:pt x="197919" y="1627833"/>
                  </a:cubicBezTo>
                  <a:cubicBezTo>
                    <a:pt x="206459" y="1636372"/>
                    <a:pt x="210285" y="1648700"/>
                    <a:pt x="218016" y="1657978"/>
                  </a:cubicBezTo>
                  <a:cubicBezTo>
                    <a:pt x="236909" y="1680649"/>
                    <a:pt x="253157" y="1693849"/>
                    <a:pt x="278306" y="1708220"/>
                  </a:cubicBezTo>
                  <a:cubicBezTo>
                    <a:pt x="291311" y="1715652"/>
                    <a:pt x="304474" y="1723056"/>
                    <a:pt x="318499" y="1728316"/>
                  </a:cubicBezTo>
                  <a:cubicBezTo>
                    <a:pt x="331430" y="1733165"/>
                    <a:pt x="345294" y="1735015"/>
                    <a:pt x="358692" y="1738365"/>
                  </a:cubicBezTo>
                  <a:cubicBezTo>
                    <a:pt x="404425" y="1768853"/>
                    <a:pt x="371438" y="1750681"/>
                    <a:pt x="418983" y="1768510"/>
                  </a:cubicBezTo>
                  <a:cubicBezTo>
                    <a:pt x="458936" y="1783492"/>
                    <a:pt x="487296" y="1798148"/>
                    <a:pt x="529514" y="1808703"/>
                  </a:cubicBezTo>
                  <a:cubicBezTo>
                    <a:pt x="542912" y="1812053"/>
                    <a:pt x="556086" y="1816482"/>
                    <a:pt x="569708" y="1818752"/>
                  </a:cubicBezTo>
                  <a:cubicBezTo>
                    <a:pt x="596345" y="1823191"/>
                    <a:pt x="623299" y="1825451"/>
                    <a:pt x="650095" y="1828800"/>
                  </a:cubicBezTo>
                  <a:cubicBezTo>
                    <a:pt x="1014591" y="1919922"/>
                    <a:pt x="1226762" y="1853808"/>
                    <a:pt x="1735317" y="1858945"/>
                  </a:cubicBezTo>
                  <a:cubicBezTo>
                    <a:pt x="1745365" y="1862294"/>
                    <a:pt x="1755727" y="1864821"/>
                    <a:pt x="1765462" y="1868993"/>
                  </a:cubicBezTo>
                  <a:cubicBezTo>
                    <a:pt x="1793932" y="1879041"/>
                    <a:pt x="1849198" y="1927609"/>
                    <a:pt x="1906139" y="1919235"/>
                  </a:cubicBezTo>
                  <a:cubicBezTo>
                    <a:pt x="1976477" y="1927609"/>
                    <a:pt x="2133901" y="1922585"/>
                    <a:pt x="2187492" y="1919235"/>
                  </a:cubicBezTo>
                  <a:cubicBezTo>
                    <a:pt x="2202288" y="1916899"/>
                    <a:pt x="2213918" y="1905039"/>
                    <a:pt x="2227686" y="1899138"/>
                  </a:cubicBezTo>
                  <a:cubicBezTo>
                    <a:pt x="2237421" y="1894966"/>
                    <a:pt x="2247783" y="1892439"/>
                    <a:pt x="2257831" y="1889090"/>
                  </a:cubicBezTo>
                  <a:cubicBezTo>
                    <a:pt x="2267879" y="1882391"/>
                    <a:pt x="2278149" y="1876012"/>
                    <a:pt x="2287976" y="1868993"/>
                  </a:cubicBezTo>
                  <a:cubicBezTo>
                    <a:pt x="2301604" y="1859259"/>
                    <a:pt x="2313967" y="1847724"/>
                    <a:pt x="2328169" y="1838848"/>
                  </a:cubicBezTo>
                  <a:cubicBezTo>
                    <a:pt x="2340871" y="1830909"/>
                    <a:pt x="2356047" y="1827278"/>
                    <a:pt x="2368363" y="1818752"/>
                  </a:cubicBezTo>
                  <a:cubicBezTo>
                    <a:pt x="2399762" y="1797014"/>
                    <a:pt x="2422568" y="1760490"/>
                    <a:pt x="2458798" y="1748413"/>
                  </a:cubicBezTo>
                  <a:cubicBezTo>
                    <a:pt x="2478895" y="1741714"/>
                    <a:pt x="2498991" y="1735015"/>
                    <a:pt x="2519088" y="1728316"/>
                  </a:cubicBezTo>
                  <a:cubicBezTo>
                    <a:pt x="2537450" y="1722195"/>
                    <a:pt x="2571403" y="1710022"/>
                    <a:pt x="2589426" y="1708220"/>
                  </a:cubicBezTo>
                  <a:cubicBezTo>
                    <a:pt x="2642855" y="1702877"/>
                    <a:pt x="2696587" y="1701150"/>
                    <a:pt x="2750200" y="1698171"/>
                  </a:cubicBezTo>
                  <a:cubicBezTo>
                    <a:pt x="2817169" y="1694450"/>
                    <a:pt x="2884178" y="1691472"/>
                    <a:pt x="2951167" y="1688123"/>
                  </a:cubicBezTo>
                  <a:cubicBezTo>
                    <a:pt x="2964052" y="1684902"/>
                    <a:pt x="3007085" y="1675236"/>
                    <a:pt x="3021506" y="1668026"/>
                  </a:cubicBezTo>
                  <a:cubicBezTo>
                    <a:pt x="3032308" y="1662625"/>
                    <a:pt x="3040849" y="1653331"/>
                    <a:pt x="3051651" y="1647930"/>
                  </a:cubicBezTo>
                  <a:cubicBezTo>
                    <a:pt x="3066071" y="1640720"/>
                    <a:pt x="3109105" y="1631054"/>
                    <a:pt x="3121989" y="1627833"/>
                  </a:cubicBezTo>
                  <a:cubicBezTo>
                    <a:pt x="3132037" y="1621134"/>
                    <a:pt x="3141332" y="1613137"/>
                    <a:pt x="3152134" y="1607736"/>
                  </a:cubicBezTo>
                  <a:cubicBezTo>
                    <a:pt x="3161608" y="1602999"/>
                    <a:pt x="3173020" y="1602832"/>
                    <a:pt x="3182279" y="1597688"/>
                  </a:cubicBezTo>
                  <a:cubicBezTo>
                    <a:pt x="3203393" y="1585958"/>
                    <a:pt x="3242569" y="1557494"/>
                    <a:pt x="3242569" y="1557494"/>
                  </a:cubicBezTo>
                  <a:cubicBezTo>
                    <a:pt x="3288638" y="1488391"/>
                    <a:pt x="3259849" y="1504842"/>
                    <a:pt x="3312908" y="1487156"/>
                  </a:cubicBezTo>
                  <a:cubicBezTo>
                    <a:pt x="3345421" y="1454643"/>
                    <a:pt x="3343053" y="1471221"/>
                    <a:pt x="3343053" y="1446963"/>
                  </a:cubicBezTo>
                </a:path>
              </a:pathLst>
            </a:custGeom>
            <a:noFill/>
            <a:ln w="63500" cap="flat" cmpd="sng">
              <a:solidFill>
                <a:srgbClr val="F0A22E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68686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fr-TN"/>
            </a:p>
          </p:txBody>
        </p:sp>
      </p:grpSp>
      <p:sp>
        <p:nvSpPr>
          <p:cNvPr id="11" name="Titre 1">
            <a:extLst>
              <a:ext uri="{FF2B5EF4-FFF2-40B4-BE49-F238E27FC236}">
                <a16:creationId xmlns:a16="http://schemas.microsoft.com/office/drawing/2014/main" id="{A535D759-FCD2-A80A-B00D-1286CD72FC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789" y="260648"/>
            <a:ext cx="7074213" cy="720114"/>
          </a:xfrm>
        </p:spPr>
        <p:txBody>
          <a:bodyPr>
            <a:noAutofit/>
          </a:bodyPr>
          <a:lstStyle/>
          <a:p>
            <a:r>
              <a:rPr lang="fr-FR" sz="2800" u="sng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Position Géographique</a:t>
            </a:r>
            <a:endParaRPr lang="fr-FR" sz="28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8833A229-7B0C-9A1E-95DD-601FA8812C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66" t="35493" r="50180" b="45364"/>
          <a:stretch>
            <a:fillRect/>
          </a:stretch>
        </p:blipFill>
        <p:spPr bwMode="auto">
          <a:xfrm>
            <a:off x="6300192" y="41581"/>
            <a:ext cx="2448272" cy="14307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84F59AAE-48E5-C71F-DA62-BDC81468A5E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5" t="12201" r="10956" b="10101"/>
          <a:stretch/>
        </p:blipFill>
        <p:spPr>
          <a:xfrm>
            <a:off x="135302" y="188640"/>
            <a:ext cx="8909910" cy="6538641"/>
          </a:xfrm>
          <a:prstGeom prst="rect">
            <a:avLst/>
          </a:prstGeom>
          <a:ln w="28575">
            <a:solidFill>
              <a:srgbClr val="100A08"/>
            </a:solidFill>
          </a:ln>
        </p:spPr>
      </p:pic>
    </p:spTree>
    <p:extLst>
      <p:ext uri="{BB962C8B-B14F-4D97-AF65-F5344CB8AC3E}">
        <p14:creationId xmlns:p14="http://schemas.microsoft.com/office/powerpoint/2010/main" val="4045803617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B8E937DD-97DE-6719-1B60-9CF1135169D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" y="0"/>
            <a:ext cx="9144000" cy="6865070"/>
          </a:xfrm>
          <a:prstGeom prst="rect">
            <a:avLst/>
          </a:prstGeom>
        </p:spPr>
      </p:pic>
      <p:sp>
        <p:nvSpPr>
          <p:cNvPr id="2" name="Text Box 3">
            <a:extLst>
              <a:ext uri="{FF2B5EF4-FFF2-40B4-BE49-F238E27FC236}">
                <a16:creationId xmlns:a16="http://schemas.microsoft.com/office/drawing/2014/main" id="{AD9683E2-5A7C-5057-D688-25D70EE490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5119" y="1830868"/>
            <a:ext cx="7632848" cy="319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E3B30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2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TN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Aperçu géologique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TN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TN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 l’endroit de la future carrière, la formation de la dolomie blanche se présente en bancs métriques dont l’épaisseur varie de 4 à 6 m. Ce niveau est d’âge Eocène et constitue une partie de la formation “Kef </a:t>
            </a:r>
            <a:r>
              <a:rPr kumimoji="0" lang="fr-FR" altLang="fr-TN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Eddour</a:t>
            </a:r>
            <a:r>
              <a:rPr kumimoji="0" lang="fr-FR" altLang="fr-TN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” appelée également “membre </a:t>
            </a:r>
            <a:r>
              <a:rPr kumimoji="0" lang="fr-FR" altLang="fr-TN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segdal</a:t>
            </a:r>
            <a:r>
              <a:rPr kumimoji="0" lang="fr-FR" altLang="fr-TN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” par la CPG (Compagnie des Phosphates de Gafsa).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fr-FR" altLang="fr-TN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TN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Au point de vue tectonique, la zone étudiée est relativement calme avec des couches légèrement pentées de 10 à 20° vers le Nord.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TN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TN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La carrière présente lors de notre visite les faciès suivants 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TN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Dolomie blanche sale faiblement organogène dure à la base (épaisseur : 2,5 m)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fr-FR" altLang="fr-TN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Dolomie blanche tendre et crayeuse au sommet (épaisseur : 4m)</a:t>
            </a:r>
            <a:endParaRPr kumimoji="0" lang="fr-TN" altLang="fr-TN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54937011-44DC-906D-C6D9-783AD08B2FEC}"/>
              </a:ext>
            </a:extLst>
          </p:cNvPr>
          <p:cNvSpPr txBox="1">
            <a:spLocks/>
          </p:cNvSpPr>
          <p:nvPr/>
        </p:nvSpPr>
        <p:spPr>
          <a:xfrm>
            <a:off x="-540568" y="332656"/>
            <a:ext cx="7604644" cy="850106"/>
          </a:xfrm>
          <a:prstGeom prst="rect">
            <a:avLst/>
          </a:prstGeom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fr-FR" sz="2800" u="sng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Caractérisations Géologiques</a:t>
            </a:r>
            <a:endParaRPr lang="fr-FR" sz="16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A1517616-5B84-E0F4-B2E0-199B2ECC95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66" t="35493" r="50180" b="45364"/>
          <a:stretch>
            <a:fillRect/>
          </a:stretch>
        </p:blipFill>
        <p:spPr bwMode="auto">
          <a:xfrm>
            <a:off x="6300192" y="41581"/>
            <a:ext cx="2448272" cy="14307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6566992"/>
      </p:ext>
    </p:extLst>
  </p:cSld>
  <p:clrMapOvr>
    <a:masterClrMapping/>
  </p:clrMapOvr>
  <p:transition>
    <p:wedg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A91F768-D698-5475-FBF7-9FF5E81D58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91708"/>
            <a:ext cx="9144000" cy="5266292"/>
          </a:xfrm>
          <a:prstGeom prst="rect">
            <a:avLst/>
          </a:prstGeom>
        </p:spPr>
      </p:pic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C57D91E0-8A0A-7586-327C-F6AD6AF208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9980753"/>
              </p:ext>
            </p:extLst>
          </p:nvPr>
        </p:nvGraphicFramePr>
        <p:xfrm>
          <a:off x="402552" y="3551250"/>
          <a:ext cx="8352928" cy="3083173"/>
        </p:xfrm>
        <a:graphic>
          <a:graphicData uri="http://schemas.openxmlformats.org/drawingml/2006/table">
            <a:tbl>
              <a:tblPr/>
              <a:tblGrid>
                <a:gridCol w="805903">
                  <a:extLst>
                    <a:ext uri="{9D8B030D-6E8A-4147-A177-3AD203B41FA5}">
                      <a16:colId xmlns:a16="http://schemas.microsoft.com/office/drawing/2014/main" val="1238918479"/>
                    </a:ext>
                  </a:extLst>
                </a:gridCol>
                <a:gridCol w="787580">
                  <a:extLst>
                    <a:ext uri="{9D8B030D-6E8A-4147-A177-3AD203B41FA5}">
                      <a16:colId xmlns:a16="http://schemas.microsoft.com/office/drawing/2014/main" val="2601721379"/>
                    </a:ext>
                  </a:extLst>
                </a:gridCol>
                <a:gridCol w="815415">
                  <a:extLst>
                    <a:ext uri="{9D8B030D-6E8A-4147-A177-3AD203B41FA5}">
                      <a16:colId xmlns:a16="http://schemas.microsoft.com/office/drawing/2014/main" val="103919014"/>
                    </a:ext>
                  </a:extLst>
                </a:gridCol>
                <a:gridCol w="700686">
                  <a:extLst>
                    <a:ext uri="{9D8B030D-6E8A-4147-A177-3AD203B41FA5}">
                      <a16:colId xmlns:a16="http://schemas.microsoft.com/office/drawing/2014/main" val="4202055413"/>
                    </a:ext>
                  </a:extLst>
                </a:gridCol>
                <a:gridCol w="814344">
                  <a:extLst>
                    <a:ext uri="{9D8B030D-6E8A-4147-A177-3AD203B41FA5}">
                      <a16:colId xmlns:a16="http://schemas.microsoft.com/office/drawing/2014/main" val="1222444726"/>
                    </a:ext>
                  </a:extLst>
                </a:gridCol>
                <a:gridCol w="609533">
                  <a:extLst>
                    <a:ext uri="{9D8B030D-6E8A-4147-A177-3AD203B41FA5}">
                      <a16:colId xmlns:a16="http://schemas.microsoft.com/office/drawing/2014/main" val="1989027227"/>
                    </a:ext>
                  </a:extLst>
                </a:gridCol>
                <a:gridCol w="756492">
                  <a:extLst>
                    <a:ext uri="{9D8B030D-6E8A-4147-A177-3AD203B41FA5}">
                      <a16:colId xmlns:a16="http://schemas.microsoft.com/office/drawing/2014/main" val="1832576472"/>
                    </a:ext>
                  </a:extLst>
                </a:gridCol>
                <a:gridCol w="851136">
                  <a:extLst>
                    <a:ext uri="{9D8B030D-6E8A-4147-A177-3AD203B41FA5}">
                      <a16:colId xmlns:a16="http://schemas.microsoft.com/office/drawing/2014/main" val="916092217"/>
                    </a:ext>
                  </a:extLst>
                </a:gridCol>
                <a:gridCol w="807077">
                  <a:extLst>
                    <a:ext uri="{9D8B030D-6E8A-4147-A177-3AD203B41FA5}">
                      <a16:colId xmlns:a16="http://schemas.microsoft.com/office/drawing/2014/main" val="4158225740"/>
                    </a:ext>
                  </a:extLst>
                </a:gridCol>
                <a:gridCol w="710017">
                  <a:extLst>
                    <a:ext uri="{9D8B030D-6E8A-4147-A177-3AD203B41FA5}">
                      <a16:colId xmlns:a16="http://schemas.microsoft.com/office/drawing/2014/main" val="1735300644"/>
                    </a:ext>
                  </a:extLst>
                </a:gridCol>
                <a:gridCol w="694745">
                  <a:extLst>
                    <a:ext uri="{9D8B030D-6E8A-4147-A177-3AD203B41FA5}">
                      <a16:colId xmlns:a16="http://schemas.microsoft.com/office/drawing/2014/main" val="603930693"/>
                    </a:ext>
                  </a:extLst>
                </a:gridCol>
              </a:tblGrid>
              <a:tr h="510344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000" b="1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EC</a:t>
                      </a:r>
                      <a:endParaRPr lang="fr-FR" sz="10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000" b="1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SiO2</a:t>
                      </a:r>
                      <a:endParaRPr lang="fr-FR" sz="10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D7B8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000" b="1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Al2O3</a:t>
                      </a:r>
                      <a:endParaRPr lang="fr-FR" sz="10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D7B8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000" b="1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FeO3</a:t>
                      </a:r>
                      <a:endParaRPr lang="fr-FR" sz="10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000" b="1" kern="140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MgO</a:t>
                      </a:r>
                      <a:endParaRPr lang="fr-FR" sz="10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000" b="1" kern="140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CaO</a:t>
                      </a:r>
                      <a:endParaRPr lang="fr-FR" sz="10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000" b="1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Na2O</a:t>
                      </a:r>
                      <a:endParaRPr lang="fr-FR" sz="10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D7B8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000" b="1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K2O</a:t>
                      </a:r>
                      <a:endParaRPr lang="fr-FR" sz="10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D7B8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000" b="1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TiO2</a:t>
                      </a:r>
                      <a:endParaRPr lang="fr-FR" sz="10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D7B8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000" b="1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P2O5</a:t>
                      </a:r>
                      <a:endParaRPr lang="fr-FR" sz="10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D7B8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000" b="1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P.F.</a:t>
                      </a:r>
                      <a:endParaRPr lang="fr-FR" sz="10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D7B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3049722"/>
                  </a:ext>
                </a:extLst>
              </a:tr>
              <a:tr h="511944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000" b="1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SPOD1</a:t>
                      </a:r>
                      <a:endParaRPr lang="fr-FR" sz="10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0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0.62</a:t>
                      </a: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C1B8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0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0.28</a:t>
                      </a: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C1B8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0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0.03</a:t>
                      </a: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0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21.42</a:t>
                      </a: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0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31.14</a:t>
                      </a: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0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0.06</a:t>
                      </a: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C1B8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0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0.05</a:t>
                      </a: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C1B8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0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&lt;0.01</a:t>
                      </a: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C1B8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0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0.51</a:t>
                      </a: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C1B8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0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45.39</a:t>
                      </a: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C1B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0436941"/>
                  </a:ext>
                </a:extLst>
              </a:tr>
              <a:tr h="511944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000" b="1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SPOD3</a:t>
                      </a:r>
                      <a:endParaRPr lang="fr-FR" sz="10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0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3.37</a:t>
                      </a: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C1B8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0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0.80</a:t>
                      </a: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C1B8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0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0.18</a:t>
                      </a: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0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20.94</a:t>
                      </a: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0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29.73</a:t>
                      </a: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0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0.08</a:t>
                      </a: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C1B8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0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0.07</a:t>
                      </a: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C1B8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0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0.08</a:t>
                      </a: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C1B8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0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0.37</a:t>
                      </a: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C1B8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0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44.26</a:t>
                      </a: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C1B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396336"/>
                  </a:ext>
                </a:extLst>
              </a:tr>
              <a:tr h="511944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000" b="1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SPON1</a:t>
                      </a:r>
                      <a:endParaRPr lang="fr-FR" sz="10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0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1.79</a:t>
                      </a: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C1B8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0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0.44</a:t>
                      </a: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C1B8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0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0.12</a:t>
                      </a: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0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21.16</a:t>
                      </a: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0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30.29</a:t>
                      </a: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0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0.13</a:t>
                      </a: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C1B8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0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0.05</a:t>
                      </a: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C1B8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0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0.06</a:t>
                      </a: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C1B8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0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0.30</a:t>
                      </a: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C1B8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0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45.24</a:t>
                      </a: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C1B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689199"/>
                  </a:ext>
                </a:extLst>
              </a:tr>
              <a:tr h="511944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000" b="1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SPON2</a:t>
                      </a:r>
                      <a:endParaRPr lang="fr-FR" sz="10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0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0.91</a:t>
                      </a: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C1B8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0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</a:t>
                      </a: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C1B8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0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0.08</a:t>
                      </a: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0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21.07</a:t>
                      </a: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0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30.66</a:t>
                      </a: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0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0.10</a:t>
                      </a: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C1B8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0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0.06</a:t>
                      </a: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C1B8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0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0.05</a:t>
                      </a: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C1B8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0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0.49</a:t>
                      </a: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C1B8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0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45.32</a:t>
                      </a: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C1B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5370487"/>
                  </a:ext>
                </a:extLst>
              </a:tr>
              <a:tr h="525053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000" b="1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SPOS1</a:t>
                      </a:r>
                      <a:endParaRPr lang="fr-FR" sz="10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0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2.43</a:t>
                      </a: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C1B8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0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0.53</a:t>
                      </a: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C1B8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0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0.18</a:t>
                      </a: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0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20.78</a:t>
                      </a: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0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30.7</a:t>
                      </a: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0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0.11</a:t>
                      </a: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C1B8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0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0.07</a:t>
                      </a: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C1B8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0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0.07</a:t>
                      </a: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C1B8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0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0.45</a:t>
                      </a: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C1B8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0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44.32</a:t>
                      </a: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C1B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3595224"/>
                  </a:ext>
                </a:extLst>
              </a:tr>
            </a:tbl>
          </a:graphicData>
        </a:graphic>
      </p:graphicFrame>
      <p:sp>
        <p:nvSpPr>
          <p:cNvPr id="5" name="Control 1">
            <a:extLst>
              <a:ext uri="{FF2B5EF4-FFF2-40B4-BE49-F238E27FC236}">
                <a16:creationId xmlns:a16="http://schemas.microsoft.com/office/drawing/2014/main" id="{75E97B5F-FB41-3EC4-74BE-AA8EAD8D99D5}"/>
              </a:ext>
            </a:extLst>
          </p:cNvPr>
          <p:cNvSpPr>
            <a:spLocks noChangeArrowheads="1" noChangeShapeType="1"/>
          </p:cNvSpPr>
          <p:nvPr/>
        </p:nvSpPr>
        <p:spPr bwMode="auto">
          <a:xfrm>
            <a:off x="5035550" y="8658225"/>
            <a:ext cx="4695825" cy="1493838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FBEEC9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fr-TN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795EDEFA-E364-BD69-2158-D93F62641AD3}"/>
              </a:ext>
            </a:extLst>
          </p:cNvPr>
          <p:cNvSpPr txBox="1"/>
          <p:nvPr/>
        </p:nvSpPr>
        <p:spPr>
          <a:xfrm>
            <a:off x="251520" y="965392"/>
            <a:ext cx="5936200" cy="381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fr-FR" sz="1800" b="1" kern="140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Les analyse ont été effectuées au</a:t>
            </a:r>
            <a:r>
              <a:rPr lang="fr-FR" sz="1800" kern="140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</a:t>
            </a:r>
          </a:p>
        </p:txBody>
      </p:sp>
      <p:graphicFrame>
        <p:nvGraphicFramePr>
          <p:cNvPr id="8" name="Tableau 7">
            <a:extLst>
              <a:ext uri="{FF2B5EF4-FFF2-40B4-BE49-F238E27FC236}">
                <a16:creationId xmlns:a16="http://schemas.microsoft.com/office/drawing/2014/main" id="{0C514EF3-3EC5-3BC8-E6EC-BC42445F1D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4092432"/>
              </p:ext>
            </p:extLst>
          </p:nvPr>
        </p:nvGraphicFramePr>
        <p:xfrm>
          <a:off x="395536" y="1844824"/>
          <a:ext cx="8352929" cy="1607792"/>
        </p:xfrm>
        <a:graphic>
          <a:graphicData uri="http://schemas.openxmlformats.org/drawingml/2006/table">
            <a:tbl>
              <a:tblPr>
                <a:solidFill>
                  <a:srgbClr val="FFFFFF"/>
                </a:solidFill>
              </a:tblPr>
              <a:tblGrid>
                <a:gridCol w="720080">
                  <a:extLst>
                    <a:ext uri="{9D8B030D-6E8A-4147-A177-3AD203B41FA5}">
                      <a16:colId xmlns:a16="http://schemas.microsoft.com/office/drawing/2014/main" val="2030227443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1221842512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1661820967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919256395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318895967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1646058902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1711196968"/>
                    </a:ext>
                  </a:extLst>
                </a:gridCol>
                <a:gridCol w="752496">
                  <a:extLst>
                    <a:ext uri="{9D8B030D-6E8A-4147-A177-3AD203B41FA5}">
                      <a16:colId xmlns:a16="http://schemas.microsoft.com/office/drawing/2014/main" val="1551623028"/>
                    </a:ext>
                  </a:extLst>
                </a:gridCol>
                <a:gridCol w="715875">
                  <a:extLst>
                    <a:ext uri="{9D8B030D-6E8A-4147-A177-3AD203B41FA5}">
                      <a16:colId xmlns:a16="http://schemas.microsoft.com/office/drawing/2014/main" val="355697308"/>
                    </a:ext>
                  </a:extLst>
                </a:gridCol>
                <a:gridCol w="802035">
                  <a:extLst>
                    <a:ext uri="{9D8B030D-6E8A-4147-A177-3AD203B41FA5}">
                      <a16:colId xmlns:a16="http://schemas.microsoft.com/office/drawing/2014/main" val="555279066"/>
                    </a:ext>
                  </a:extLst>
                </a:gridCol>
                <a:gridCol w="825939">
                  <a:extLst>
                    <a:ext uri="{9D8B030D-6E8A-4147-A177-3AD203B41FA5}">
                      <a16:colId xmlns:a16="http://schemas.microsoft.com/office/drawing/2014/main" val="384606970"/>
                    </a:ext>
                  </a:extLst>
                </a:gridCol>
              </a:tblGrid>
              <a:tr h="574212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000" b="1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EC</a:t>
                      </a:r>
                      <a:endParaRPr lang="fr-FR" sz="10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000" b="1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SiO2</a:t>
                      </a:r>
                      <a:endParaRPr lang="fr-FR" sz="10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D7B8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000" b="1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Al2O3</a:t>
                      </a:r>
                      <a:endParaRPr lang="fr-FR" sz="10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D7B8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000" b="1" kern="140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FeO3</a:t>
                      </a:r>
                      <a:endParaRPr lang="fr-FR" sz="1000" kern="140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000" b="1" kern="140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MgO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000" b="1" kern="140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CaO</a:t>
                      </a:r>
                      <a:endParaRPr lang="fr-FR" sz="1000" kern="140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000" b="1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Na2O</a:t>
                      </a:r>
                      <a:endParaRPr lang="fr-FR" sz="10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D7B8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000" b="1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K2O</a:t>
                      </a:r>
                      <a:endParaRPr lang="fr-FR" sz="10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D7B8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000" b="1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TiO2</a:t>
                      </a:r>
                      <a:endParaRPr lang="fr-FR" sz="10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D7B8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000" b="1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P2O5</a:t>
                      </a:r>
                      <a:endParaRPr lang="fr-FR" sz="10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D7B8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000" b="1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P.F.</a:t>
                      </a:r>
                      <a:endParaRPr lang="fr-FR" sz="10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D7B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4686807"/>
                  </a:ext>
                </a:extLst>
              </a:tr>
              <a:tr h="1033580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000" b="1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</a:t>
                      </a:r>
                      <a:endParaRPr lang="fr-FR" sz="10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0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2.42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0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0.49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0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000" b="1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21.07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0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30.5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0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0.096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0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0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0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0.042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0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44.88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3047015"/>
                  </a:ext>
                </a:extLst>
              </a:tr>
            </a:tbl>
          </a:graphicData>
        </a:graphic>
      </p:graphicFrame>
      <p:sp>
        <p:nvSpPr>
          <p:cNvPr id="9" name="Control 2">
            <a:extLst>
              <a:ext uri="{FF2B5EF4-FFF2-40B4-BE49-F238E27FC236}">
                <a16:creationId xmlns:a16="http://schemas.microsoft.com/office/drawing/2014/main" id="{8FE0B960-9134-778B-4F95-95BC3A2B43A3}"/>
              </a:ext>
            </a:extLst>
          </p:cNvPr>
          <p:cNvSpPr>
            <a:spLocks noChangeArrowheads="1" noChangeShapeType="1"/>
          </p:cNvSpPr>
          <p:nvPr/>
        </p:nvSpPr>
        <p:spPr bwMode="auto">
          <a:xfrm>
            <a:off x="4899025" y="7593013"/>
            <a:ext cx="4832350" cy="666750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fr-TN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989A834D-B667-9E2C-4D86-A444427AF662}"/>
              </a:ext>
            </a:extLst>
          </p:cNvPr>
          <p:cNvSpPr txBox="1"/>
          <p:nvPr/>
        </p:nvSpPr>
        <p:spPr>
          <a:xfrm>
            <a:off x="470632" y="85132"/>
            <a:ext cx="8064896" cy="576064"/>
          </a:xfrm>
          <a:prstGeom prst="rect">
            <a:avLst/>
          </a:prstGeom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>
              <a:spcBef>
                <a:spcPct val="0"/>
              </a:spcBef>
              <a:buNone/>
              <a:defRPr kumimoji="0" sz="4000" b="1" u="sng" cap="none" baseline="0">
                <a:ln w="6350"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fr-FR" sz="2800" dirty="0"/>
              <a:t>Analyse Géochimique</a:t>
            </a:r>
          </a:p>
        </p:txBody>
      </p:sp>
      <p:pic>
        <p:nvPicPr>
          <p:cNvPr id="2052" name="Picture 4" descr="Centre technique des matériaux de construction de la céramique et du verre ( CTMCCV) | African Digital Platfor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9694" y="651214"/>
            <a:ext cx="1369331" cy="850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D99FC070-F6B7-34FB-974C-593D707897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66" t="35493" r="50180" b="45364"/>
          <a:stretch>
            <a:fillRect/>
          </a:stretch>
        </p:blipFill>
        <p:spPr bwMode="auto">
          <a:xfrm>
            <a:off x="6452937" y="0"/>
            <a:ext cx="2448272" cy="14307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8125756"/>
      </p:ext>
    </p:extLst>
  </p:cSld>
  <p:clrMapOvr>
    <a:masterClrMapping/>
  </p:clrMapOvr>
  <p:transition>
    <p:wedg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3528F6BB-90BD-D93F-CED4-AA9213C7BD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1720" y="6568"/>
            <a:ext cx="48178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730800"/>
      </p:ext>
    </p:extLst>
  </p:cSld>
  <p:clrMapOvr>
    <a:masterClrMapping/>
  </p:clrMapOvr>
  <p:transition>
    <p:wedge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Personnalisé 4">
      <a:dk1>
        <a:srgbClr val="E1D5A3"/>
      </a:dk1>
      <a:lt1>
        <a:srgbClr val="AE9638"/>
      </a:lt1>
      <a:dk2>
        <a:srgbClr val="E1D5A3"/>
      </a:dk2>
      <a:lt2>
        <a:srgbClr val="ECFE00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Personnalisé 4">
    <a:dk1>
      <a:srgbClr val="E1D5A3"/>
    </a:dk1>
    <a:lt1>
      <a:srgbClr val="AE9638"/>
    </a:lt1>
    <a:dk2>
      <a:srgbClr val="E1D5A3"/>
    </a:dk2>
    <a:lt2>
      <a:srgbClr val="ECFE00"/>
    </a:lt2>
    <a:accent1>
      <a:srgbClr val="CEB966"/>
    </a:accent1>
    <a:accent2>
      <a:srgbClr val="9CB084"/>
    </a:accent2>
    <a:accent3>
      <a:srgbClr val="6BB1C9"/>
    </a:accent3>
    <a:accent4>
      <a:srgbClr val="6585CF"/>
    </a:accent4>
    <a:accent5>
      <a:srgbClr val="7E6BC9"/>
    </a:accent5>
    <a:accent6>
      <a:srgbClr val="A379BB"/>
    </a:accent6>
    <a:hlink>
      <a:srgbClr val="410082"/>
    </a:hlink>
    <a:folHlink>
      <a:srgbClr val="932968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866</TotalTime>
  <Words>835</Words>
  <Application>Microsoft Office PowerPoint</Application>
  <PresentationFormat>Affichage à l'écran (4:3)</PresentationFormat>
  <Paragraphs>211</Paragraphs>
  <Slides>16</Slides>
  <Notes>6</Notes>
  <HiddenSlides>0</HiddenSlides>
  <MMClips>0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16</vt:i4>
      </vt:variant>
    </vt:vector>
  </HeadingPairs>
  <TitlesOfParts>
    <vt:vector size="26" baseType="lpstr">
      <vt:lpstr>Arial</vt:lpstr>
      <vt:lpstr>Book Antiqua</vt:lpstr>
      <vt:lpstr>Calibri</vt:lpstr>
      <vt:lpstr>Lucida Sans</vt:lpstr>
      <vt:lpstr>Symbol</vt:lpstr>
      <vt:lpstr>Times New Roman</vt:lpstr>
      <vt:lpstr>Wingdings</vt:lpstr>
      <vt:lpstr>Wingdings 2</vt:lpstr>
      <vt:lpstr>Wingdings 3</vt:lpstr>
      <vt:lpstr>Apex</vt:lpstr>
      <vt:lpstr>Les dolomies blanches  de Moularès </vt:lpstr>
      <vt:lpstr>Plan :</vt:lpstr>
      <vt:lpstr>Introduction </vt:lpstr>
      <vt:lpstr>Présentation de SSG</vt:lpstr>
      <vt:lpstr>Présentation PowerPoint</vt:lpstr>
      <vt:lpstr>Position Géographique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Autorisation de la carrière</vt:lpstr>
      <vt:lpstr>Importance de la dolomie dans le domaine de verrerie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MOZAGH</dc:creator>
  <cp:lastModifiedBy>sami Khemiri</cp:lastModifiedBy>
  <cp:revision>95</cp:revision>
  <dcterms:created xsi:type="dcterms:W3CDTF">2018-12-11T13:55:47Z</dcterms:created>
  <dcterms:modified xsi:type="dcterms:W3CDTF">2025-12-16T09:21:03Z</dcterms:modified>
</cp:coreProperties>
</file>